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Lst>
  <p:sldSz cx="12192000" cy="6858000"/>
  <p:notesSz cx="6858000" cy="9144000"/>
  <p:photoAlbum/>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2D25A6D-7BD7-4721-B4AE-7FF3675A9FE0}">
          <p14:sldIdLst>
            <p14:sldId id="257"/>
            <p14:sldId id="259"/>
            <p14:sldId id="260"/>
            <p14:sldId id="261"/>
            <p14:sldId id="262"/>
            <p14:sldId id="263"/>
            <p14:sldId id="264"/>
            <p14:sldId id="265"/>
            <p14:sldId id="266"/>
            <p14:sldId id="267"/>
            <p14:sldId id="268"/>
            <p14:sldId id="269"/>
            <p14:sldId id="270"/>
            <p14:sldId id="271"/>
            <p14:sldId id="272"/>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shit\OneDrive\Desktop\case%20studies\1%20pizza%20case\pizza%20boo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kshit\OneDrive\Desktop\case%20studies\1%20pizza%20case\pizza%20book.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kshit\OneDrive\Desktop\case%20studies\1%20pizza%20case\pizza%20book.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kshit\OneDrive\Desktop\case%20studies\1%20pizza%20case\pizza%20book.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kshit\OneDrive\Desktop\case%20studies\1%20pizza%20case\pizza%20book.xlsx" TargetMode="External"/><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book.xlsx]Q1.days &amp; orders!PivotTable2</c:name>
    <c:fmtId val="3"/>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'Q1.days &amp; orders'!$B$3</c:f>
              <c:strCache>
                <c:ptCount val="1"/>
                <c:pt idx="0">
                  <c:v>Total</c:v>
                </c:pt>
              </c:strCache>
            </c:strRef>
          </c:tx>
          <c:spPr>
            <a:ln w="28575" cap="rnd">
              <a:solidFill>
                <a:schemeClr val="accent1"/>
              </a:solidFill>
              <a:round/>
            </a:ln>
            <a:effectLst/>
          </c:spPr>
          <c:marker>
            <c:symbol val="none"/>
          </c:marker>
          <c:cat>
            <c:strRef>
              <c:f>'Q1.days &amp; orders'!$A$4:$A$362</c:f>
              <c:strCache>
                <c:ptCount val="358"/>
                <c:pt idx="0">
                  <c:v>01-Jan</c:v>
                </c:pt>
                <c:pt idx="1">
                  <c:v>02-Jan</c:v>
                </c:pt>
                <c:pt idx="2">
                  <c:v>03-Jan</c:v>
                </c:pt>
                <c:pt idx="3">
                  <c:v>04-Jan</c:v>
                </c:pt>
                <c:pt idx="4">
                  <c:v>05-Jan</c:v>
                </c:pt>
                <c:pt idx="5">
                  <c:v>06-Jan</c:v>
                </c:pt>
                <c:pt idx="6">
                  <c:v>07-Jan</c:v>
                </c:pt>
                <c:pt idx="7">
                  <c:v>08-Jan</c:v>
                </c:pt>
                <c:pt idx="8">
                  <c:v>09-Jan</c:v>
                </c:pt>
                <c:pt idx="9">
                  <c:v>10-Jan</c:v>
                </c:pt>
                <c:pt idx="10">
                  <c:v>11-Jan</c:v>
                </c:pt>
                <c:pt idx="11">
                  <c:v>12-Jan</c:v>
                </c:pt>
                <c:pt idx="12">
                  <c:v>13-Jan</c:v>
                </c:pt>
                <c:pt idx="13">
                  <c:v>14-Jan</c:v>
                </c:pt>
                <c:pt idx="14">
                  <c:v>15-Jan</c:v>
                </c:pt>
                <c:pt idx="15">
                  <c:v>16-Jan</c:v>
                </c:pt>
                <c:pt idx="16">
                  <c:v>17-Jan</c:v>
                </c:pt>
                <c:pt idx="17">
                  <c:v>18-Jan</c:v>
                </c:pt>
                <c:pt idx="18">
                  <c:v>19-Jan</c:v>
                </c:pt>
                <c:pt idx="19">
                  <c:v>20-Jan</c:v>
                </c:pt>
                <c:pt idx="20">
                  <c:v>21-Jan</c:v>
                </c:pt>
                <c:pt idx="21">
                  <c:v>22-Jan</c:v>
                </c:pt>
                <c:pt idx="22">
                  <c:v>23-Jan</c:v>
                </c:pt>
                <c:pt idx="23">
                  <c:v>24-Jan</c:v>
                </c:pt>
                <c:pt idx="24">
                  <c:v>25-Jan</c:v>
                </c:pt>
                <c:pt idx="25">
                  <c:v>26-Jan</c:v>
                </c:pt>
                <c:pt idx="26">
                  <c:v>27-Jan</c:v>
                </c:pt>
                <c:pt idx="27">
                  <c:v>28-Jan</c:v>
                </c:pt>
                <c:pt idx="28">
                  <c:v>29-Jan</c:v>
                </c:pt>
                <c:pt idx="29">
                  <c:v>30-Jan</c:v>
                </c:pt>
                <c:pt idx="30">
                  <c:v>31-Jan</c:v>
                </c:pt>
                <c:pt idx="31">
                  <c:v>01-Feb</c:v>
                </c:pt>
                <c:pt idx="32">
                  <c:v>02-Feb</c:v>
                </c:pt>
                <c:pt idx="33">
                  <c:v>03-Feb</c:v>
                </c:pt>
                <c:pt idx="34">
                  <c:v>04-Feb</c:v>
                </c:pt>
                <c:pt idx="35">
                  <c:v>05-Feb</c:v>
                </c:pt>
                <c:pt idx="36">
                  <c:v>06-Feb</c:v>
                </c:pt>
                <c:pt idx="37">
                  <c:v>07-Feb</c:v>
                </c:pt>
                <c:pt idx="38">
                  <c:v>08-Feb</c:v>
                </c:pt>
                <c:pt idx="39">
                  <c:v>09-Feb</c:v>
                </c:pt>
                <c:pt idx="40">
                  <c:v>10-Feb</c:v>
                </c:pt>
                <c:pt idx="41">
                  <c:v>11-Feb</c:v>
                </c:pt>
                <c:pt idx="42">
                  <c:v>12-Feb</c:v>
                </c:pt>
                <c:pt idx="43">
                  <c:v>13-Feb</c:v>
                </c:pt>
                <c:pt idx="44">
                  <c:v>14-Feb</c:v>
                </c:pt>
                <c:pt idx="45">
                  <c:v>15-Feb</c:v>
                </c:pt>
                <c:pt idx="46">
                  <c:v>16-Feb</c:v>
                </c:pt>
                <c:pt idx="47">
                  <c:v>17-Feb</c:v>
                </c:pt>
                <c:pt idx="48">
                  <c:v>18-Feb</c:v>
                </c:pt>
                <c:pt idx="49">
                  <c:v>19-Feb</c:v>
                </c:pt>
                <c:pt idx="50">
                  <c:v>20-Feb</c:v>
                </c:pt>
                <c:pt idx="51">
                  <c:v>21-Feb</c:v>
                </c:pt>
                <c:pt idx="52">
                  <c:v>22-Feb</c:v>
                </c:pt>
                <c:pt idx="53">
                  <c:v>23-Feb</c:v>
                </c:pt>
                <c:pt idx="54">
                  <c:v>24-Feb</c:v>
                </c:pt>
                <c:pt idx="55">
                  <c:v>25-Feb</c:v>
                </c:pt>
                <c:pt idx="56">
                  <c:v>26-Feb</c:v>
                </c:pt>
                <c:pt idx="57">
                  <c:v>27-Feb</c:v>
                </c:pt>
                <c:pt idx="58">
                  <c:v>28-Feb</c:v>
                </c:pt>
                <c:pt idx="59">
                  <c:v>01-Mar</c:v>
                </c:pt>
                <c:pt idx="60">
                  <c:v>02-Mar</c:v>
                </c:pt>
                <c:pt idx="61">
                  <c:v>03-Mar</c:v>
                </c:pt>
                <c:pt idx="62">
                  <c:v>04-Mar</c:v>
                </c:pt>
                <c:pt idx="63">
                  <c:v>05-Mar</c:v>
                </c:pt>
                <c:pt idx="64">
                  <c:v>06-Mar</c:v>
                </c:pt>
                <c:pt idx="65">
                  <c:v>07-Mar</c:v>
                </c:pt>
                <c:pt idx="66">
                  <c:v>08-Mar</c:v>
                </c:pt>
                <c:pt idx="67">
                  <c:v>09-Mar</c:v>
                </c:pt>
                <c:pt idx="68">
                  <c:v>10-Mar</c:v>
                </c:pt>
                <c:pt idx="69">
                  <c:v>11-Mar</c:v>
                </c:pt>
                <c:pt idx="70">
                  <c:v>12-Mar</c:v>
                </c:pt>
                <c:pt idx="71">
                  <c:v>13-Mar</c:v>
                </c:pt>
                <c:pt idx="72">
                  <c:v>14-Mar</c:v>
                </c:pt>
                <c:pt idx="73">
                  <c:v>15-Mar</c:v>
                </c:pt>
                <c:pt idx="74">
                  <c:v>16-Mar</c:v>
                </c:pt>
                <c:pt idx="75">
                  <c:v>17-Mar</c:v>
                </c:pt>
                <c:pt idx="76">
                  <c:v>18-Mar</c:v>
                </c:pt>
                <c:pt idx="77">
                  <c:v>19-Mar</c:v>
                </c:pt>
                <c:pt idx="78">
                  <c:v>20-Mar</c:v>
                </c:pt>
                <c:pt idx="79">
                  <c:v>21-Mar</c:v>
                </c:pt>
                <c:pt idx="80">
                  <c:v>22-Mar</c:v>
                </c:pt>
                <c:pt idx="81">
                  <c:v>23-Mar</c:v>
                </c:pt>
                <c:pt idx="82">
                  <c:v>24-Mar</c:v>
                </c:pt>
                <c:pt idx="83">
                  <c:v>25-Mar</c:v>
                </c:pt>
                <c:pt idx="84">
                  <c:v>26-Mar</c:v>
                </c:pt>
                <c:pt idx="85">
                  <c:v>27-Mar</c:v>
                </c:pt>
                <c:pt idx="86">
                  <c:v>28-Mar</c:v>
                </c:pt>
                <c:pt idx="87">
                  <c:v>29-Mar</c:v>
                </c:pt>
                <c:pt idx="88">
                  <c:v>30-Mar</c:v>
                </c:pt>
                <c:pt idx="89">
                  <c:v>31-Mar</c:v>
                </c:pt>
                <c:pt idx="90">
                  <c:v>01-Apr</c:v>
                </c:pt>
                <c:pt idx="91">
                  <c:v>02-Apr</c:v>
                </c:pt>
                <c:pt idx="92">
                  <c:v>03-Apr</c:v>
                </c:pt>
                <c:pt idx="93">
                  <c:v>04-Apr</c:v>
                </c:pt>
                <c:pt idx="94">
                  <c:v>05-Apr</c:v>
                </c:pt>
                <c:pt idx="95">
                  <c:v>06-Apr</c:v>
                </c:pt>
                <c:pt idx="96">
                  <c:v>07-Apr</c:v>
                </c:pt>
                <c:pt idx="97">
                  <c:v>08-Apr</c:v>
                </c:pt>
                <c:pt idx="98">
                  <c:v>09-Apr</c:v>
                </c:pt>
                <c:pt idx="99">
                  <c:v>10-Apr</c:v>
                </c:pt>
                <c:pt idx="100">
                  <c:v>11-Apr</c:v>
                </c:pt>
                <c:pt idx="101">
                  <c:v>12-Apr</c:v>
                </c:pt>
                <c:pt idx="102">
                  <c:v>13-Apr</c:v>
                </c:pt>
                <c:pt idx="103">
                  <c:v>14-Apr</c:v>
                </c:pt>
                <c:pt idx="104">
                  <c:v>15-Apr</c:v>
                </c:pt>
                <c:pt idx="105">
                  <c:v>16-Apr</c:v>
                </c:pt>
                <c:pt idx="106">
                  <c:v>17-Apr</c:v>
                </c:pt>
                <c:pt idx="107">
                  <c:v>18-Apr</c:v>
                </c:pt>
                <c:pt idx="108">
                  <c:v>19-Apr</c:v>
                </c:pt>
                <c:pt idx="109">
                  <c:v>20-Apr</c:v>
                </c:pt>
                <c:pt idx="110">
                  <c:v>21-Apr</c:v>
                </c:pt>
                <c:pt idx="111">
                  <c:v>22-Apr</c:v>
                </c:pt>
                <c:pt idx="112">
                  <c:v>23-Apr</c:v>
                </c:pt>
                <c:pt idx="113">
                  <c:v>24-Apr</c:v>
                </c:pt>
                <c:pt idx="114">
                  <c:v>25-Apr</c:v>
                </c:pt>
                <c:pt idx="115">
                  <c:v>26-Apr</c:v>
                </c:pt>
                <c:pt idx="116">
                  <c:v>27-Apr</c:v>
                </c:pt>
                <c:pt idx="117">
                  <c:v>28-Apr</c:v>
                </c:pt>
                <c:pt idx="118">
                  <c:v>29-Apr</c:v>
                </c:pt>
                <c:pt idx="119">
                  <c:v>30-Apr</c:v>
                </c:pt>
                <c:pt idx="120">
                  <c:v>01-May</c:v>
                </c:pt>
                <c:pt idx="121">
                  <c:v>02-May</c:v>
                </c:pt>
                <c:pt idx="122">
                  <c:v>03-May</c:v>
                </c:pt>
                <c:pt idx="123">
                  <c:v>04-May</c:v>
                </c:pt>
                <c:pt idx="124">
                  <c:v>05-May</c:v>
                </c:pt>
                <c:pt idx="125">
                  <c:v>06-May</c:v>
                </c:pt>
                <c:pt idx="126">
                  <c:v>07-May</c:v>
                </c:pt>
                <c:pt idx="127">
                  <c:v>08-May</c:v>
                </c:pt>
                <c:pt idx="128">
                  <c:v>09-May</c:v>
                </c:pt>
                <c:pt idx="129">
                  <c:v>10-May</c:v>
                </c:pt>
                <c:pt idx="130">
                  <c:v>11-May</c:v>
                </c:pt>
                <c:pt idx="131">
                  <c:v>12-May</c:v>
                </c:pt>
                <c:pt idx="132">
                  <c:v>13-May</c:v>
                </c:pt>
                <c:pt idx="133">
                  <c:v>14-May</c:v>
                </c:pt>
                <c:pt idx="134">
                  <c:v>15-May</c:v>
                </c:pt>
                <c:pt idx="135">
                  <c:v>16-May</c:v>
                </c:pt>
                <c:pt idx="136">
                  <c:v>17-May</c:v>
                </c:pt>
                <c:pt idx="137">
                  <c:v>18-May</c:v>
                </c:pt>
                <c:pt idx="138">
                  <c:v>19-May</c:v>
                </c:pt>
                <c:pt idx="139">
                  <c:v>20-May</c:v>
                </c:pt>
                <c:pt idx="140">
                  <c:v>21-May</c:v>
                </c:pt>
                <c:pt idx="141">
                  <c:v>22-May</c:v>
                </c:pt>
                <c:pt idx="142">
                  <c:v>23-May</c:v>
                </c:pt>
                <c:pt idx="143">
                  <c:v>24-May</c:v>
                </c:pt>
                <c:pt idx="144">
                  <c:v>25-May</c:v>
                </c:pt>
                <c:pt idx="145">
                  <c:v>26-May</c:v>
                </c:pt>
                <c:pt idx="146">
                  <c:v>27-May</c:v>
                </c:pt>
                <c:pt idx="147">
                  <c:v>28-May</c:v>
                </c:pt>
                <c:pt idx="148">
                  <c:v>29-May</c:v>
                </c:pt>
                <c:pt idx="149">
                  <c:v>30-May</c:v>
                </c:pt>
                <c:pt idx="150">
                  <c:v>31-May</c:v>
                </c:pt>
                <c:pt idx="151">
                  <c:v>01-Jun</c:v>
                </c:pt>
                <c:pt idx="152">
                  <c:v>02-Jun</c:v>
                </c:pt>
                <c:pt idx="153">
                  <c:v>03-Jun</c:v>
                </c:pt>
                <c:pt idx="154">
                  <c:v>04-Jun</c:v>
                </c:pt>
                <c:pt idx="155">
                  <c:v>05-Jun</c:v>
                </c:pt>
                <c:pt idx="156">
                  <c:v>06-Jun</c:v>
                </c:pt>
                <c:pt idx="157">
                  <c:v>07-Jun</c:v>
                </c:pt>
                <c:pt idx="158">
                  <c:v>08-Jun</c:v>
                </c:pt>
                <c:pt idx="159">
                  <c:v>09-Jun</c:v>
                </c:pt>
                <c:pt idx="160">
                  <c:v>10-Jun</c:v>
                </c:pt>
                <c:pt idx="161">
                  <c:v>11-Jun</c:v>
                </c:pt>
                <c:pt idx="162">
                  <c:v>12-Jun</c:v>
                </c:pt>
                <c:pt idx="163">
                  <c:v>13-Jun</c:v>
                </c:pt>
                <c:pt idx="164">
                  <c:v>14-Jun</c:v>
                </c:pt>
                <c:pt idx="165">
                  <c:v>15-Jun</c:v>
                </c:pt>
                <c:pt idx="166">
                  <c:v>16-Jun</c:v>
                </c:pt>
                <c:pt idx="167">
                  <c:v>17-Jun</c:v>
                </c:pt>
                <c:pt idx="168">
                  <c:v>18-Jun</c:v>
                </c:pt>
                <c:pt idx="169">
                  <c:v>19-Jun</c:v>
                </c:pt>
                <c:pt idx="170">
                  <c:v>20-Jun</c:v>
                </c:pt>
                <c:pt idx="171">
                  <c:v>21-Jun</c:v>
                </c:pt>
                <c:pt idx="172">
                  <c:v>22-Jun</c:v>
                </c:pt>
                <c:pt idx="173">
                  <c:v>23-Jun</c:v>
                </c:pt>
                <c:pt idx="174">
                  <c:v>24-Jun</c:v>
                </c:pt>
                <c:pt idx="175">
                  <c:v>25-Jun</c:v>
                </c:pt>
                <c:pt idx="176">
                  <c:v>26-Jun</c:v>
                </c:pt>
                <c:pt idx="177">
                  <c:v>27-Jun</c:v>
                </c:pt>
                <c:pt idx="178">
                  <c:v>28-Jun</c:v>
                </c:pt>
                <c:pt idx="179">
                  <c:v>29-Jun</c:v>
                </c:pt>
                <c:pt idx="180">
                  <c:v>30-Jun</c:v>
                </c:pt>
                <c:pt idx="181">
                  <c:v>01-Jul</c:v>
                </c:pt>
                <c:pt idx="182">
                  <c:v>02-Jul</c:v>
                </c:pt>
                <c:pt idx="183">
                  <c:v>03-Jul</c:v>
                </c:pt>
                <c:pt idx="184">
                  <c:v>04-Jul</c:v>
                </c:pt>
                <c:pt idx="185">
                  <c:v>05-Jul</c:v>
                </c:pt>
                <c:pt idx="186">
                  <c:v>06-Jul</c:v>
                </c:pt>
                <c:pt idx="187">
                  <c:v>07-Jul</c:v>
                </c:pt>
                <c:pt idx="188">
                  <c:v>08-Jul</c:v>
                </c:pt>
                <c:pt idx="189">
                  <c:v>09-Jul</c:v>
                </c:pt>
                <c:pt idx="190">
                  <c:v>10-Jul</c:v>
                </c:pt>
                <c:pt idx="191">
                  <c:v>11-Jul</c:v>
                </c:pt>
                <c:pt idx="192">
                  <c:v>12-Jul</c:v>
                </c:pt>
                <c:pt idx="193">
                  <c:v>13-Jul</c:v>
                </c:pt>
                <c:pt idx="194">
                  <c:v>14-Jul</c:v>
                </c:pt>
                <c:pt idx="195">
                  <c:v>15-Jul</c:v>
                </c:pt>
                <c:pt idx="196">
                  <c:v>16-Jul</c:v>
                </c:pt>
                <c:pt idx="197">
                  <c:v>17-Jul</c:v>
                </c:pt>
                <c:pt idx="198">
                  <c:v>18-Jul</c:v>
                </c:pt>
                <c:pt idx="199">
                  <c:v>19-Jul</c:v>
                </c:pt>
                <c:pt idx="200">
                  <c:v>20-Jul</c:v>
                </c:pt>
                <c:pt idx="201">
                  <c:v>21-Jul</c:v>
                </c:pt>
                <c:pt idx="202">
                  <c:v>22-Jul</c:v>
                </c:pt>
                <c:pt idx="203">
                  <c:v>23-Jul</c:v>
                </c:pt>
                <c:pt idx="204">
                  <c:v>24-Jul</c:v>
                </c:pt>
                <c:pt idx="205">
                  <c:v>25-Jul</c:v>
                </c:pt>
                <c:pt idx="206">
                  <c:v>26-Jul</c:v>
                </c:pt>
                <c:pt idx="207">
                  <c:v>27-Jul</c:v>
                </c:pt>
                <c:pt idx="208">
                  <c:v>28-Jul</c:v>
                </c:pt>
                <c:pt idx="209">
                  <c:v>29-Jul</c:v>
                </c:pt>
                <c:pt idx="210">
                  <c:v>30-Jul</c:v>
                </c:pt>
                <c:pt idx="211">
                  <c:v>31-Jul</c:v>
                </c:pt>
                <c:pt idx="212">
                  <c:v>01-Aug</c:v>
                </c:pt>
                <c:pt idx="213">
                  <c:v>02-Aug</c:v>
                </c:pt>
                <c:pt idx="214">
                  <c:v>03-Aug</c:v>
                </c:pt>
                <c:pt idx="215">
                  <c:v>04-Aug</c:v>
                </c:pt>
                <c:pt idx="216">
                  <c:v>05-Aug</c:v>
                </c:pt>
                <c:pt idx="217">
                  <c:v>06-Aug</c:v>
                </c:pt>
                <c:pt idx="218">
                  <c:v>07-Aug</c:v>
                </c:pt>
                <c:pt idx="219">
                  <c:v>08-Aug</c:v>
                </c:pt>
                <c:pt idx="220">
                  <c:v>09-Aug</c:v>
                </c:pt>
                <c:pt idx="221">
                  <c:v>10-Aug</c:v>
                </c:pt>
                <c:pt idx="222">
                  <c:v>11-Aug</c:v>
                </c:pt>
                <c:pt idx="223">
                  <c:v>12-Aug</c:v>
                </c:pt>
                <c:pt idx="224">
                  <c:v>13-Aug</c:v>
                </c:pt>
                <c:pt idx="225">
                  <c:v>14-Aug</c:v>
                </c:pt>
                <c:pt idx="226">
                  <c:v>15-Aug</c:v>
                </c:pt>
                <c:pt idx="227">
                  <c:v>16-Aug</c:v>
                </c:pt>
                <c:pt idx="228">
                  <c:v>17-Aug</c:v>
                </c:pt>
                <c:pt idx="229">
                  <c:v>18-Aug</c:v>
                </c:pt>
                <c:pt idx="230">
                  <c:v>19-Aug</c:v>
                </c:pt>
                <c:pt idx="231">
                  <c:v>20-Aug</c:v>
                </c:pt>
                <c:pt idx="232">
                  <c:v>21-Aug</c:v>
                </c:pt>
                <c:pt idx="233">
                  <c:v>22-Aug</c:v>
                </c:pt>
                <c:pt idx="234">
                  <c:v>23-Aug</c:v>
                </c:pt>
                <c:pt idx="235">
                  <c:v>24-Aug</c:v>
                </c:pt>
                <c:pt idx="236">
                  <c:v>25-Aug</c:v>
                </c:pt>
                <c:pt idx="237">
                  <c:v>26-Aug</c:v>
                </c:pt>
                <c:pt idx="238">
                  <c:v>27-Aug</c:v>
                </c:pt>
                <c:pt idx="239">
                  <c:v>28-Aug</c:v>
                </c:pt>
                <c:pt idx="240">
                  <c:v>29-Aug</c:v>
                </c:pt>
                <c:pt idx="241">
                  <c:v>30-Aug</c:v>
                </c:pt>
                <c:pt idx="242">
                  <c:v>31-Aug</c:v>
                </c:pt>
                <c:pt idx="243">
                  <c:v>01-Sep</c:v>
                </c:pt>
                <c:pt idx="244">
                  <c:v>02-Sep</c:v>
                </c:pt>
                <c:pt idx="245">
                  <c:v>03-Sep</c:v>
                </c:pt>
                <c:pt idx="246">
                  <c:v>04-Sep</c:v>
                </c:pt>
                <c:pt idx="247">
                  <c:v>05-Sep</c:v>
                </c:pt>
                <c:pt idx="248">
                  <c:v>06-Sep</c:v>
                </c:pt>
                <c:pt idx="249">
                  <c:v>07-Sep</c:v>
                </c:pt>
                <c:pt idx="250">
                  <c:v>08-Sep</c:v>
                </c:pt>
                <c:pt idx="251">
                  <c:v>09-Sep</c:v>
                </c:pt>
                <c:pt idx="252">
                  <c:v>10-Sep</c:v>
                </c:pt>
                <c:pt idx="253">
                  <c:v>11-Sep</c:v>
                </c:pt>
                <c:pt idx="254">
                  <c:v>12-Sep</c:v>
                </c:pt>
                <c:pt idx="255">
                  <c:v>13-Sep</c:v>
                </c:pt>
                <c:pt idx="256">
                  <c:v>14-Sep</c:v>
                </c:pt>
                <c:pt idx="257">
                  <c:v>15-Sep</c:v>
                </c:pt>
                <c:pt idx="258">
                  <c:v>16-Sep</c:v>
                </c:pt>
                <c:pt idx="259">
                  <c:v>17-Sep</c:v>
                </c:pt>
                <c:pt idx="260">
                  <c:v>18-Sep</c:v>
                </c:pt>
                <c:pt idx="261">
                  <c:v>19-Sep</c:v>
                </c:pt>
                <c:pt idx="262">
                  <c:v>20-Sep</c:v>
                </c:pt>
                <c:pt idx="263">
                  <c:v>21-Sep</c:v>
                </c:pt>
                <c:pt idx="264">
                  <c:v>22-Sep</c:v>
                </c:pt>
                <c:pt idx="265">
                  <c:v>23-Sep</c:v>
                </c:pt>
                <c:pt idx="266">
                  <c:v>26-Sep</c:v>
                </c:pt>
                <c:pt idx="267">
                  <c:v>27-Sep</c:v>
                </c:pt>
                <c:pt idx="268">
                  <c:v>28-Sep</c:v>
                </c:pt>
                <c:pt idx="269">
                  <c:v>29-Sep</c:v>
                </c:pt>
                <c:pt idx="270">
                  <c:v>30-Sep</c:v>
                </c:pt>
                <c:pt idx="271">
                  <c:v>01-Oct</c:v>
                </c:pt>
                <c:pt idx="272">
                  <c:v>02-Oct</c:v>
                </c:pt>
                <c:pt idx="273">
                  <c:v>03-Oct</c:v>
                </c:pt>
                <c:pt idx="274">
                  <c:v>04-Oct</c:v>
                </c:pt>
                <c:pt idx="275">
                  <c:v>06-Oct</c:v>
                </c:pt>
                <c:pt idx="276">
                  <c:v>07-Oct</c:v>
                </c:pt>
                <c:pt idx="277">
                  <c:v>08-Oct</c:v>
                </c:pt>
                <c:pt idx="278">
                  <c:v>09-Oct</c:v>
                </c:pt>
                <c:pt idx="279">
                  <c:v>10-Oct</c:v>
                </c:pt>
                <c:pt idx="280">
                  <c:v>11-Oct</c:v>
                </c:pt>
                <c:pt idx="281">
                  <c:v>13-Oct</c:v>
                </c:pt>
                <c:pt idx="282">
                  <c:v>14-Oct</c:v>
                </c:pt>
                <c:pt idx="283">
                  <c:v>15-Oct</c:v>
                </c:pt>
                <c:pt idx="284">
                  <c:v>16-Oct</c:v>
                </c:pt>
                <c:pt idx="285">
                  <c:v>17-Oct</c:v>
                </c:pt>
                <c:pt idx="286">
                  <c:v>18-Oct</c:v>
                </c:pt>
                <c:pt idx="287">
                  <c:v>20-Oct</c:v>
                </c:pt>
                <c:pt idx="288">
                  <c:v>21-Oct</c:v>
                </c:pt>
                <c:pt idx="289">
                  <c:v>22-Oct</c:v>
                </c:pt>
                <c:pt idx="290">
                  <c:v>23-Oct</c:v>
                </c:pt>
                <c:pt idx="291">
                  <c:v>24-Oct</c:v>
                </c:pt>
                <c:pt idx="292">
                  <c:v>25-Oct</c:v>
                </c:pt>
                <c:pt idx="293">
                  <c:v>27-Oct</c:v>
                </c:pt>
                <c:pt idx="294">
                  <c:v>28-Oct</c:v>
                </c:pt>
                <c:pt idx="295">
                  <c:v>29-Oct</c:v>
                </c:pt>
                <c:pt idx="296">
                  <c:v>30-Oct</c:v>
                </c:pt>
                <c:pt idx="297">
                  <c:v>31-Oct</c:v>
                </c:pt>
                <c:pt idx="298">
                  <c:v>01-Nov</c:v>
                </c:pt>
                <c:pt idx="299">
                  <c:v>02-Nov</c:v>
                </c:pt>
                <c:pt idx="300">
                  <c:v>03-Nov</c:v>
                </c:pt>
                <c:pt idx="301">
                  <c:v>04-Nov</c:v>
                </c:pt>
                <c:pt idx="302">
                  <c:v>05-Nov</c:v>
                </c:pt>
                <c:pt idx="303">
                  <c:v>06-Nov</c:v>
                </c:pt>
                <c:pt idx="304">
                  <c:v>07-Nov</c:v>
                </c:pt>
                <c:pt idx="305">
                  <c:v>08-Nov</c:v>
                </c:pt>
                <c:pt idx="306">
                  <c:v>09-Nov</c:v>
                </c:pt>
                <c:pt idx="307">
                  <c:v>10-Nov</c:v>
                </c:pt>
                <c:pt idx="308">
                  <c:v>11-Nov</c:v>
                </c:pt>
                <c:pt idx="309">
                  <c:v>12-Nov</c:v>
                </c:pt>
                <c:pt idx="310">
                  <c:v>13-Nov</c:v>
                </c:pt>
                <c:pt idx="311">
                  <c:v>14-Nov</c:v>
                </c:pt>
                <c:pt idx="312">
                  <c:v>15-Nov</c:v>
                </c:pt>
                <c:pt idx="313">
                  <c:v>16-Nov</c:v>
                </c:pt>
                <c:pt idx="314">
                  <c:v>17-Nov</c:v>
                </c:pt>
                <c:pt idx="315">
                  <c:v>18-Nov</c:v>
                </c:pt>
                <c:pt idx="316">
                  <c:v>19-Nov</c:v>
                </c:pt>
                <c:pt idx="317">
                  <c:v>20-Nov</c:v>
                </c:pt>
                <c:pt idx="318">
                  <c:v>21-Nov</c:v>
                </c:pt>
                <c:pt idx="319">
                  <c:v>22-Nov</c:v>
                </c:pt>
                <c:pt idx="320">
                  <c:v>23-Nov</c:v>
                </c:pt>
                <c:pt idx="321">
                  <c:v>24-Nov</c:v>
                </c:pt>
                <c:pt idx="322">
                  <c:v>25-Nov</c:v>
                </c:pt>
                <c:pt idx="323">
                  <c:v>26-Nov</c:v>
                </c:pt>
                <c:pt idx="324">
                  <c:v>27-Nov</c:v>
                </c:pt>
                <c:pt idx="325">
                  <c:v>28-Nov</c:v>
                </c:pt>
                <c:pt idx="326">
                  <c:v>29-Nov</c:v>
                </c:pt>
                <c:pt idx="327">
                  <c:v>30-Nov</c:v>
                </c:pt>
                <c:pt idx="328">
                  <c:v>01-Dec</c:v>
                </c:pt>
                <c:pt idx="329">
                  <c:v>02-Dec</c:v>
                </c:pt>
                <c:pt idx="330">
                  <c:v>03-Dec</c:v>
                </c:pt>
                <c:pt idx="331">
                  <c:v>04-Dec</c:v>
                </c:pt>
                <c:pt idx="332">
                  <c:v>05-Dec</c:v>
                </c:pt>
                <c:pt idx="333">
                  <c:v>06-Dec</c:v>
                </c:pt>
                <c:pt idx="334">
                  <c:v>07-Dec</c:v>
                </c:pt>
                <c:pt idx="335">
                  <c:v>08-Dec</c:v>
                </c:pt>
                <c:pt idx="336">
                  <c:v>09-Dec</c:v>
                </c:pt>
                <c:pt idx="337">
                  <c:v>10-Dec</c:v>
                </c:pt>
                <c:pt idx="338">
                  <c:v>11-Dec</c:v>
                </c:pt>
                <c:pt idx="339">
                  <c:v>12-Dec</c:v>
                </c:pt>
                <c:pt idx="340">
                  <c:v>13-Dec</c:v>
                </c:pt>
                <c:pt idx="341">
                  <c:v>14-Dec</c:v>
                </c:pt>
                <c:pt idx="342">
                  <c:v>15-Dec</c:v>
                </c:pt>
                <c:pt idx="343">
                  <c:v>16-Dec</c:v>
                </c:pt>
                <c:pt idx="344">
                  <c:v>17-Dec</c:v>
                </c:pt>
                <c:pt idx="345">
                  <c:v>18-Dec</c:v>
                </c:pt>
                <c:pt idx="346">
                  <c:v>19-Dec</c:v>
                </c:pt>
                <c:pt idx="347">
                  <c:v>20-Dec</c:v>
                </c:pt>
                <c:pt idx="348">
                  <c:v>21-Dec</c:v>
                </c:pt>
                <c:pt idx="349">
                  <c:v>22-Dec</c:v>
                </c:pt>
                <c:pt idx="350">
                  <c:v>23-Dec</c:v>
                </c:pt>
                <c:pt idx="351">
                  <c:v>24-Dec</c:v>
                </c:pt>
                <c:pt idx="352">
                  <c:v>26-Dec</c:v>
                </c:pt>
                <c:pt idx="353">
                  <c:v>27-Dec</c:v>
                </c:pt>
                <c:pt idx="354">
                  <c:v>28-Dec</c:v>
                </c:pt>
                <c:pt idx="355">
                  <c:v>29-Dec</c:v>
                </c:pt>
                <c:pt idx="356">
                  <c:v>30-Dec</c:v>
                </c:pt>
                <c:pt idx="357">
                  <c:v>31-Dec</c:v>
                </c:pt>
              </c:strCache>
            </c:strRef>
          </c:cat>
          <c:val>
            <c:numRef>
              <c:f>'Q1.days &amp; orders'!$B$4:$B$362</c:f>
              <c:numCache>
                <c:formatCode>General</c:formatCode>
                <c:ptCount val="358"/>
                <c:pt idx="0">
                  <c:v>161</c:v>
                </c:pt>
                <c:pt idx="1">
                  <c:v>160</c:v>
                </c:pt>
                <c:pt idx="2">
                  <c:v>154</c:v>
                </c:pt>
                <c:pt idx="3">
                  <c:v>106</c:v>
                </c:pt>
                <c:pt idx="4">
                  <c:v>121</c:v>
                </c:pt>
                <c:pt idx="5">
                  <c:v>144</c:v>
                </c:pt>
                <c:pt idx="6">
                  <c:v>133</c:v>
                </c:pt>
                <c:pt idx="7">
                  <c:v>171</c:v>
                </c:pt>
                <c:pt idx="8">
                  <c:v>123</c:v>
                </c:pt>
                <c:pt idx="9">
                  <c:v>145</c:v>
                </c:pt>
                <c:pt idx="10">
                  <c:v>114</c:v>
                </c:pt>
                <c:pt idx="11">
                  <c:v>118</c:v>
                </c:pt>
                <c:pt idx="12">
                  <c:v>117</c:v>
                </c:pt>
                <c:pt idx="13">
                  <c:v>144</c:v>
                </c:pt>
                <c:pt idx="14">
                  <c:v>123</c:v>
                </c:pt>
                <c:pt idx="15">
                  <c:v>155</c:v>
                </c:pt>
                <c:pt idx="16">
                  <c:v>122</c:v>
                </c:pt>
                <c:pt idx="17">
                  <c:v>119</c:v>
                </c:pt>
                <c:pt idx="18">
                  <c:v>139</c:v>
                </c:pt>
                <c:pt idx="19">
                  <c:v>139</c:v>
                </c:pt>
                <c:pt idx="20">
                  <c:v>127</c:v>
                </c:pt>
                <c:pt idx="21">
                  <c:v>155</c:v>
                </c:pt>
                <c:pt idx="22">
                  <c:v>149</c:v>
                </c:pt>
                <c:pt idx="23">
                  <c:v>142</c:v>
                </c:pt>
                <c:pt idx="24">
                  <c:v>101</c:v>
                </c:pt>
                <c:pt idx="25">
                  <c:v>113</c:v>
                </c:pt>
                <c:pt idx="26">
                  <c:v>149</c:v>
                </c:pt>
                <c:pt idx="27">
                  <c:v>116</c:v>
                </c:pt>
                <c:pt idx="28">
                  <c:v>115</c:v>
                </c:pt>
                <c:pt idx="29">
                  <c:v>138</c:v>
                </c:pt>
                <c:pt idx="30">
                  <c:v>143</c:v>
                </c:pt>
                <c:pt idx="31">
                  <c:v>188</c:v>
                </c:pt>
                <c:pt idx="32">
                  <c:v>143</c:v>
                </c:pt>
                <c:pt idx="33">
                  <c:v>153</c:v>
                </c:pt>
                <c:pt idx="34">
                  <c:v>135</c:v>
                </c:pt>
                <c:pt idx="35">
                  <c:v>132</c:v>
                </c:pt>
                <c:pt idx="36">
                  <c:v>152</c:v>
                </c:pt>
                <c:pt idx="37">
                  <c:v>135</c:v>
                </c:pt>
                <c:pt idx="38">
                  <c:v>122</c:v>
                </c:pt>
                <c:pt idx="39">
                  <c:v>134</c:v>
                </c:pt>
                <c:pt idx="40">
                  <c:v>122</c:v>
                </c:pt>
                <c:pt idx="41">
                  <c:v>152</c:v>
                </c:pt>
                <c:pt idx="42">
                  <c:v>127</c:v>
                </c:pt>
                <c:pt idx="43">
                  <c:v>160</c:v>
                </c:pt>
                <c:pt idx="44">
                  <c:v>137</c:v>
                </c:pt>
                <c:pt idx="45">
                  <c:v>128</c:v>
                </c:pt>
                <c:pt idx="46">
                  <c:v>118</c:v>
                </c:pt>
                <c:pt idx="47">
                  <c:v>128</c:v>
                </c:pt>
                <c:pt idx="48">
                  <c:v>160</c:v>
                </c:pt>
                <c:pt idx="49">
                  <c:v>122</c:v>
                </c:pt>
                <c:pt idx="50">
                  <c:v>169</c:v>
                </c:pt>
                <c:pt idx="51">
                  <c:v>124</c:v>
                </c:pt>
                <c:pt idx="52">
                  <c:v>93</c:v>
                </c:pt>
                <c:pt idx="53">
                  <c:v>125</c:v>
                </c:pt>
                <c:pt idx="54">
                  <c:v>132</c:v>
                </c:pt>
                <c:pt idx="55">
                  <c:v>141</c:v>
                </c:pt>
                <c:pt idx="56">
                  <c:v>136</c:v>
                </c:pt>
                <c:pt idx="57">
                  <c:v>171</c:v>
                </c:pt>
                <c:pt idx="58">
                  <c:v>153</c:v>
                </c:pt>
                <c:pt idx="59">
                  <c:v>99</c:v>
                </c:pt>
                <c:pt idx="60">
                  <c:v>138</c:v>
                </c:pt>
                <c:pt idx="61">
                  <c:v>133</c:v>
                </c:pt>
                <c:pt idx="62">
                  <c:v>144</c:v>
                </c:pt>
                <c:pt idx="63">
                  <c:v>140</c:v>
                </c:pt>
                <c:pt idx="64">
                  <c:v>145</c:v>
                </c:pt>
                <c:pt idx="65">
                  <c:v>139</c:v>
                </c:pt>
                <c:pt idx="66">
                  <c:v>132</c:v>
                </c:pt>
                <c:pt idx="67">
                  <c:v>136</c:v>
                </c:pt>
                <c:pt idx="68">
                  <c:v>142</c:v>
                </c:pt>
                <c:pt idx="69">
                  <c:v>132</c:v>
                </c:pt>
                <c:pt idx="70">
                  <c:v>115</c:v>
                </c:pt>
                <c:pt idx="71">
                  <c:v>173</c:v>
                </c:pt>
                <c:pt idx="72">
                  <c:v>122</c:v>
                </c:pt>
                <c:pt idx="73">
                  <c:v>124</c:v>
                </c:pt>
                <c:pt idx="74">
                  <c:v>140</c:v>
                </c:pt>
                <c:pt idx="75">
                  <c:v>176</c:v>
                </c:pt>
                <c:pt idx="76">
                  <c:v>119</c:v>
                </c:pt>
                <c:pt idx="77">
                  <c:v>143</c:v>
                </c:pt>
                <c:pt idx="78">
                  <c:v>148</c:v>
                </c:pt>
                <c:pt idx="79">
                  <c:v>134</c:v>
                </c:pt>
                <c:pt idx="80">
                  <c:v>76</c:v>
                </c:pt>
                <c:pt idx="81">
                  <c:v>131</c:v>
                </c:pt>
                <c:pt idx="82">
                  <c:v>128</c:v>
                </c:pt>
                <c:pt idx="83">
                  <c:v>115</c:v>
                </c:pt>
                <c:pt idx="84">
                  <c:v>136</c:v>
                </c:pt>
                <c:pt idx="85">
                  <c:v>167</c:v>
                </c:pt>
                <c:pt idx="86">
                  <c:v>138</c:v>
                </c:pt>
                <c:pt idx="87">
                  <c:v>129</c:v>
                </c:pt>
                <c:pt idx="88">
                  <c:v>133</c:v>
                </c:pt>
                <c:pt idx="89">
                  <c:v>159</c:v>
                </c:pt>
                <c:pt idx="90">
                  <c:v>133</c:v>
                </c:pt>
                <c:pt idx="91">
                  <c:v>144</c:v>
                </c:pt>
                <c:pt idx="92">
                  <c:v>154</c:v>
                </c:pt>
                <c:pt idx="93">
                  <c:v>162</c:v>
                </c:pt>
                <c:pt idx="94">
                  <c:v>116</c:v>
                </c:pt>
                <c:pt idx="95">
                  <c:v>153</c:v>
                </c:pt>
                <c:pt idx="96">
                  <c:v>136</c:v>
                </c:pt>
                <c:pt idx="97">
                  <c:v>131</c:v>
                </c:pt>
                <c:pt idx="98">
                  <c:v>121</c:v>
                </c:pt>
                <c:pt idx="99">
                  <c:v>142</c:v>
                </c:pt>
                <c:pt idx="100">
                  <c:v>150</c:v>
                </c:pt>
                <c:pt idx="101">
                  <c:v>116</c:v>
                </c:pt>
                <c:pt idx="102">
                  <c:v>143</c:v>
                </c:pt>
                <c:pt idx="103">
                  <c:v>141</c:v>
                </c:pt>
                <c:pt idx="104">
                  <c:v>155</c:v>
                </c:pt>
                <c:pt idx="105">
                  <c:v>125</c:v>
                </c:pt>
                <c:pt idx="106">
                  <c:v>161</c:v>
                </c:pt>
                <c:pt idx="107">
                  <c:v>135</c:v>
                </c:pt>
                <c:pt idx="108">
                  <c:v>92</c:v>
                </c:pt>
                <c:pt idx="109">
                  <c:v>148</c:v>
                </c:pt>
                <c:pt idx="110">
                  <c:v>130</c:v>
                </c:pt>
                <c:pt idx="111">
                  <c:v>132</c:v>
                </c:pt>
                <c:pt idx="112">
                  <c:v>137</c:v>
                </c:pt>
                <c:pt idx="113">
                  <c:v>171</c:v>
                </c:pt>
                <c:pt idx="114">
                  <c:v>125</c:v>
                </c:pt>
                <c:pt idx="115">
                  <c:v>110</c:v>
                </c:pt>
                <c:pt idx="116">
                  <c:v>133</c:v>
                </c:pt>
                <c:pt idx="117">
                  <c:v>101</c:v>
                </c:pt>
                <c:pt idx="118">
                  <c:v>107</c:v>
                </c:pt>
                <c:pt idx="119">
                  <c:v>163</c:v>
                </c:pt>
                <c:pt idx="120">
                  <c:v>152</c:v>
                </c:pt>
                <c:pt idx="121">
                  <c:v>149</c:v>
                </c:pt>
                <c:pt idx="122">
                  <c:v>113</c:v>
                </c:pt>
                <c:pt idx="123">
                  <c:v>138</c:v>
                </c:pt>
                <c:pt idx="124">
                  <c:v>105</c:v>
                </c:pt>
                <c:pt idx="125">
                  <c:v>138</c:v>
                </c:pt>
                <c:pt idx="126">
                  <c:v>125</c:v>
                </c:pt>
                <c:pt idx="127">
                  <c:v>177</c:v>
                </c:pt>
                <c:pt idx="128">
                  <c:v>140</c:v>
                </c:pt>
                <c:pt idx="129">
                  <c:v>140</c:v>
                </c:pt>
                <c:pt idx="130">
                  <c:v>141</c:v>
                </c:pt>
                <c:pt idx="131">
                  <c:v>140</c:v>
                </c:pt>
                <c:pt idx="132">
                  <c:v>137</c:v>
                </c:pt>
                <c:pt idx="133">
                  <c:v>157</c:v>
                </c:pt>
                <c:pt idx="134">
                  <c:v>205</c:v>
                </c:pt>
                <c:pt idx="135">
                  <c:v>141</c:v>
                </c:pt>
                <c:pt idx="136">
                  <c:v>106</c:v>
                </c:pt>
                <c:pt idx="137">
                  <c:v>132</c:v>
                </c:pt>
                <c:pt idx="138">
                  <c:v>114</c:v>
                </c:pt>
                <c:pt idx="139">
                  <c:v>137</c:v>
                </c:pt>
                <c:pt idx="140">
                  <c:v>122</c:v>
                </c:pt>
                <c:pt idx="141">
                  <c:v>150</c:v>
                </c:pt>
                <c:pt idx="142">
                  <c:v>141</c:v>
                </c:pt>
                <c:pt idx="143">
                  <c:v>130</c:v>
                </c:pt>
                <c:pt idx="144">
                  <c:v>122</c:v>
                </c:pt>
                <c:pt idx="145">
                  <c:v>114</c:v>
                </c:pt>
                <c:pt idx="146">
                  <c:v>123</c:v>
                </c:pt>
                <c:pt idx="147">
                  <c:v>118</c:v>
                </c:pt>
                <c:pt idx="148">
                  <c:v>180</c:v>
                </c:pt>
                <c:pt idx="149">
                  <c:v>144</c:v>
                </c:pt>
                <c:pt idx="150">
                  <c:v>108</c:v>
                </c:pt>
                <c:pt idx="151">
                  <c:v>180</c:v>
                </c:pt>
                <c:pt idx="152">
                  <c:v>146</c:v>
                </c:pt>
                <c:pt idx="153">
                  <c:v>112</c:v>
                </c:pt>
                <c:pt idx="154">
                  <c:v>137</c:v>
                </c:pt>
                <c:pt idx="155">
                  <c:v>158</c:v>
                </c:pt>
                <c:pt idx="156">
                  <c:v>133</c:v>
                </c:pt>
                <c:pt idx="157">
                  <c:v>117</c:v>
                </c:pt>
                <c:pt idx="158">
                  <c:v>129</c:v>
                </c:pt>
                <c:pt idx="159">
                  <c:v>145</c:v>
                </c:pt>
                <c:pt idx="160">
                  <c:v>116</c:v>
                </c:pt>
                <c:pt idx="161">
                  <c:v>152</c:v>
                </c:pt>
                <c:pt idx="162">
                  <c:v>129</c:v>
                </c:pt>
                <c:pt idx="163">
                  <c:v>150</c:v>
                </c:pt>
                <c:pt idx="164">
                  <c:v>110</c:v>
                </c:pt>
                <c:pt idx="165">
                  <c:v>150</c:v>
                </c:pt>
                <c:pt idx="166">
                  <c:v>113</c:v>
                </c:pt>
                <c:pt idx="167">
                  <c:v>124</c:v>
                </c:pt>
                <c:pt idx="168">
                  <c:v>114</c:v>
                </c:pt>
                <c:pt idx="169">
                  <c:v>167</c:v>
                </c:pt>
                <c:pt idx="170">
                  <c:v>124</c:v>
                </c:pt>
                <c:pt idx="171">
                  <c:v>114</c:v>
                </c:pt>
                <c:pt idx="172">
                  <c:v>137</c:v>
                </c:pt>
                <c:pt idx="173">
                  <c:v>123</c:v>
                </c:pt>
                <c:pt idx="174">
                  <c:v>136</c:v>
                </c:pt>
                <c:pt idx="175">
                  <c:v>144</c:v>
                </c:pt>
                <c:pt idx="176">
                  <c:v>161</c:v>
                </c:pt>
                <c:pt idx="177">
                  <c:v>167</c:v>
                </c:pt>
                <c:pt idx="178">
                  <c:v>93</c:v>
                </c:pt>
                <c:pt idx="179">
                  <c:v>118</c:v>
                </c:pt>
                <c:pt idx="180">
                  <c:v>126</c:v>
                </c:pt>
                <c:pt idx="181">
                  <c:v>134</c:v>
                </c:pt>
                <c:pt idx="182">
                  <c:v>135</c:v>
                </c:pt>
                <c:pt idx="183">
                  <c:v>207</c:v>
                </c:pt>
                <c:pt idx="184">
                  <c:v>233</c:v>
                </c:pt>
                <c:pt idx="185">
                  <c:v>95</c:v>
                </c:pt>
                <c:pt idx="186">
                  <c:v>128</c:v>
                </c:pt>
                <c:pt idx="187">
                  <c:v>136</c:v>
                </c:pt>
                <c:pt idx="188">
                  <c:v>139</c:v>
                </c:pt>
                <c:pt idx="189">
                  <c:v>133</c:v>
                </c:pt>
                <c:pt idx="190">
                  <c:v>144</c:v>
                </c:pt>
                <c:pt idx="191">
                  <c:v>124</c:v>
                </c:pt>
                <c:pt idx="192">
                  <c:v>128</c:v>
                </c:pt>
                <c:pt idx="193">
                  <c:v>122</c:v>
                </c:pt>
                <c:pt idx="194">
                  <c:v>117</c:v>
                </c:pt>
                <c:pt idx="195">
                  <c:v>152</c:v>
                </c:pt>
                <c:pt idx="196">
                  <c:v>141</c:v>
                </c:pt>
                <c:pt idx="197">
                  <c:v>185</c:v>
                </c:pt>
                <c:pt idx="198">
                  <c:v>128</c:v>
                </c:pt>
                <c:pt idx="199">
                  <c:v>118</c:v>
                </c:pt>
                <c:pt idx="200">
                  <c:v>144</c:v>
                </c:pt>
                <c:pt idx="201">
                  <c:v>117</c:v>
                </c:pt>
                <c:pt idx="202">
                  <c:v>133</c:v>
                </c:pt>
                <c:pt idx="203">
                  <c:v>133</c:v>
                </c:pt>
                <c:pt idx="204">
                  <c:v>188</c:v>
                </c:pt>
                <c:pt idx="205">
                  <c:v>134</c:v>
                </c:pt>
                <c:pt idx="206">
                  <c:v>108</c:v>
                </c:pt>
                <c:pt idx="207">
                  <c:v>126</c:v>
                </c:pt>
                <c:pt idx="208">
                  <c:v>130</c:v>
                </c:pt>
                <c:pt idx="209">
                  <c:v>115</c:v>
                </c:pt>
                <c:pt idx="210">
                  <c:v>143</c:v>
                </c:pt>
                <c:pt idx="211">
                  <c:v>131</c:v>
                </c:pt>
                <c:pt idx="212">
                  <c:v>150</c:v>
                </c:pt>
                <c:pt idx="213">
                  <c:v>110</c:v>
                </c:pt>
                <c:pt idx="214">
                  <c:v>114</c:v>
                </c:pt>
                <c:pt idx="215">
                  <c:v>121</c:v>
                </c:pt>
                <c:pt idx="216">
                  <c:v>127</c:v>
                </c:pt>
                <c:pt idx="217">
                  <c:v>132</c:v>
                </c:pt>
                <c:pt idx="218">
                  <c:v>155</c:v>
                </c:pt>
                <c:pt idx="219">
                  <c:v>165</c:v>
                </c:pt>
                <c:pt idx="220">
                  <c:v>124</c:v>
                </c:pt>
                <c:pt idx="221">
                  <c:v>124</c:v>
                </c:pt>
                <c:pt idx="222">
                  <c:v>134</c:v>
                </c:pt>
                <c:pt idx="223">
                  <c:v>143</c:v>
                </c:pt>
                <c:pt idx="224">
                  <c:v>130</c:v>
                </c:pt>
                <c:pt idx="225">
                  <c:v>185</c:v>
                </c:pt>
                <c:pt idx="226">
                  <c:v>139</c:v>
                </c:pt>
                <c:pt idx="227">
                  <c:v>126</c:v>
                </c:pt>
                <c:pt idx="228">
                  <c:v>156</c:v>
                </c:pt>
                <c:pt idx="229">
                  <c:v>127</c:v>
                </c:pt>
                <c:pt idx="230">
                  <c:v>133</c:v>
                </c:pt>
                <c:pt idx="231">
                  <c:v>115</c:v>
                </c:pt>
                <c:pt idx="232">
                  <c:v>161</c:v>
                </c:pt>
                <c:pt idx="233">
                  <c:v>145</c:v>
                </c:pt>
                <c:pt idx="234">
                  <c:v>101</c:v>
                </c:pt>
                <c:pt idx="235">
                  <c:v>105</c:v>
                </c:pt>
                <c:pt idx="236">
                  <c:v>112</c:v>
                </c:pt>
                <c:pt idx="237">
                  <c:v>133</c:v>
                </c:pt>
                <c:pt idx="238">
                  <c:v>125</c:v>
                </c:pt>
                <c:pt idx="239">
                  <c:v>161</c:v>
                </c:pt>
                <c:pt idx="240">
                  <c:v>122</c:v>
                </c:pt>
                <c:pt idx="241">
                  <c:v>94</c:v>
                </c:pt>
                <c:pt idx="242">
                  <c:v>125</c:v>
                </c:pt>
                <c:pt idx="243">
                  <c:v>143</c:v>
                </c:pt>
                <c:pt idx="244">
                  <c:v>110</c:v>
                </c:pt>
                <c:pt idx="245">
                  <c:v>133</c:v>
                </c:pt>
                <c:pt idx="246">
                  <c:v>178</c:v>
                </c:pt>
                <c:pt idx="247">
                  <c:v>151</c:v>
                </c:pt>
                <c:pt idx="248">
                  <c:v>91</c:v>
                </c:pt>
                <c:pt idx="249">
                  <c:v>138</c:v>
                </c:pt>
                <c:pt idx="250">
                  <c:v>131</c:v>
                </c:pt>
                <c:pt idx="251">
                  <c:v>154</c:v>
                </c:pt>
                <c:pt idx="252">
                  <c:v>146</c:v>
                </c:pt>
                <c:pt idx="253">
                  <c:v>165</c:v>
                </c:pt>
                <c:pt idx="254">
                  <c:v>155</c:v>
                </c:pt>
                <c:pt idx="255">
                  <c:v>105</c:v>
                </c:pt>
                <c:pt idx="256">
                  <c:v>128</c:v>
                </c:pt>
                <c:pt idx="257">
                  <c:v>155</c:v>
                </c:pt>
                <c:pt idx="258">
                  <c:v>134</c:v>
                </c:pt>
                <c:pt idx="259">
                  <c:v>135</c:v>
                </c:pt>
                <c:pt idx="260">
                  <c:v>160</c:v>
                </c:pt>
                <c:pt idx="261">
                  <c:v>136</c:v>
                </c:pt>
                <c:pt idx="262">
                  <c:v>105</c:v>
                </c:pt>
                <c:pt idx="263">
                  <c:v>127</c:v>
                </c:pt>
                <c:pt idx="264">
                  <c:v>127</c:v>
                </c:pt>
                <c:pt idx="265">
                  <c:v>129</c:v>
                </c:pt>
                <c:pt idx="266">
                  <c:v>137</c:v>
                </c:pt>
                <c:pt idx="267">
                  <c:v>138</c:v>
                </c:pt>
                <c:pt idx="268">
                  <c:v>119</c:v>
                </c:pt>
                <c:pt idx="269">
                  <c:v>160</c:v>
                </c:pt>
                <c:pt idx="270">
                  <c:v>129</c:v>
                </c:pt>
                <c:pt idx="271">
                  <c:v>190</c:v>
                </c:pt>
                <c:pt idx="272">
                  <c:v>121</c:v>
                </c:pt>
                <c:pt idx="273">
                  <c:v>142</c:v>
                </c:pt>
                <c:pt idx="274">
                  <c:v>125</c:v>
                </c:pt>
                <c:pt idx="275">
                  <c:v>132</c:v>
                </c:pt>
                <c:pt idx="276">
                  <c:v>130</c:v>
                </c:pt>
                <c:pt idx="277">
                  <c:v>115</c:v>
                </c:pt>
                <c:pt idx="278">
                  <c:v>144</c:v>
                </c:pt>
                <c:pt idx="279">
                  <c:v>140</c:v>
                </c:pt>
                <c:pt idx="280">
                  <c:v>114</c:v>
                </c:pt>
                <c:pt idx="281">
                  <c:v>141</c:v>
                </c:pt>
                <c:pt idx="282">
                  <c:v>131</c:v>
                </c:pt>
                <c:pt idx="283">
                  <c:v>258</c:v>
                </c:pt>
                <c:pt idx="284">
                  <c:v>148</c:v>
                </c:pt>
                <c:pt idx="285">
                  <c:v>133</c:v>
                </c:pt>
                <c:pt idx="286">
                  <c:v>100</c:v>
                </c:pt>
                <c:pt idx="287">
                  <c:v>152</c:v>
                </c:pt>
                <c:pt idx="288">
                  <c:v>147</c:v>
                </c:pt>
                <c:pt idx="289">
                  <c:v>143</c:v>
                </c:pt>
                <c:pt idx="290">
                  <c:v>154</c:v>
                </c:pt>
                <c:pt idx="291">
                  <c:v>156</c:v>
                </c:pt>
                <c:pt idx="292">
                  <c:v>110</c:v>
                </c:pt>
                <c:pt idx="293">
                  <c:v>118</c:v>
                </c:pt>
                <c:pt idx="294">
                  <c:v>103</c:v>
                </c:pt>
                <c:pt idx="295">
                  <c:v>127</c:v>
                </c:pt>
                <c:pt idx="296">
                  <c:v>164</c:v>
                </c:pt>
                <c:pt idx="297">
                  <c:v>159</c:v>
                </c:pt>
                <c:pt idx="298">
                  <c:v>123</c:v>
                </c:pt>
                <c:pt idx="299">
                  <c:v>137</c:v>
                </c:pt>
                <c:pt idx="300">
                  <c:v>112</c:v>
                </c:pt>
                <c:pt idx="301">
                  <c:v>121</c:v>
                </c:pt>
                <c:pt idx="302">
                  <c:v>124</c:v>
                </c:pt>
                <c:pt idx="303">
                  <c:v>185</c:v>
                </c:pt>
                <c:pt idx="304">
                  <c:v>156</c:v>
                </c:pt>
                <c:pt idx="305">
                  <c:v>125</c:v>
                </c:pt>
                <c:pt idx="306">
                  <c:v>146</c:v>
                </c:pt>
                <c:pt idx="307">
                  <c:v>122</c:v>
                </c:pt>
                <c:pt idx="308">
                  <c:v>116</c:v>
                </c:pt>
                <c:pt idx="309">
                  <c:v>147</c:v>
                </c:pt>
                <c:pt idx="310">
                  <c:v>139</c:v>
                </c:pt>
                <c:pt idx="311">
                  <c:v>140</c:v>
                </c:pt>
                <c:pt idx="312">
                  <c:v>113</c:v>
                </c:pt>
                <c:pt idx="313">
                  <c:v>135</c:v>
                </c:pt>
                <c:pt idx="314">
                  <c:v>113</c:v>
                </c:pt>
                <c:pt idx="315">
                  <c:v>121</c:v>
                </c:pt>
                <c:pt idx="316">
                  <c:v>161</c:v>
                </c:pt>
                <c:pt idx="317">
                  <c:v>147</c:v>
                </c:pt>
                <c:pt idx="318">
                  <c:v>129</c:v>
                </c:pt>
                <c:pt idx="319">
                  <c:v>82</c:v>
                </c:pt>
                <c:pt idx="320">
                  <c:v>142</c:v>
                </c:pt>
                <c:pt idx="321">
                  <c:v>129</c:v>
                </c:pt>
                <c:pt idx="322">
                  <c:v>141</c:v>
                </c:pt>
                <c:pt idx="323">
                  <c:v>261</c:v>
                </c:pt>
                <c:pt idx="324">
                  <c:v>259</c:v>
                </c:pt>
                <c:pt idx="325">
                  <c:v>116</c:v>
                </c:pt>
                <c:pt idx="326">
                  <c:v>111</c:v>
                </c:pt>
                <c:pt idx="327">
                  <c:v>132</c:v>
                </c:pt>
                <c:pt idx="328">
                  <c:v>129</c:v>
                </c:pt>
                <c:pt idx="329">
                  <c:v>131</c:v>
                </c:pt>
                <c:pt idx="330">
                  <c:v>133</c:v>
                </c:pt>
                <c:pt idx="331">
                  <c:v>173</c:v>
                </c:pt>
                <c:pt idx="332">
                  <c:v>158</c:v>
                </c:pt>
                <c:pt idx="333">
                  <c:v>140</c:v>
                </c:pt>
                <c:pt idx="334">
                  <c:v>147</c:v>
                </c:pt>
                <c:pt idx="335">
                  <c:v>109</c:v>
                </c:pt>
                <c:pt idx="336">
                  <c:v>156</c:v>
                </c:pt>
                <c:pt idx="337">
                  <c:v>118</c:v>
                </c:pt>
                <c:pt idx="338">
                  <c:v>161</c:v>
                </c:pt>
                <c:pt idx="339">
                  <c:v>125</c:v>
                </c:pt>
                <c:pt idx="340">
                  <c:v>126</c:v>
                </c:pt>
                <c:pt idx="341">
                  <c:v>131</c:v>
                </c:pt>
                <c:pt idx="342">
                  <c:v>142</c:v>
                </c:pt>
                <c:pt idx="343">
                  <c:v>133</c:v>
                </c:pt>
                <c:pt idx="344">
                  <c:v>110</c:v>
                </c:pt>
                <c:pt idx="345">
                  <c:v>174</c:v>
                </c:pt>
                <c:pt idx="346">
                  <c:v>138</c:v>
                </c:pt>
                <c:pt idx="347">
                  <c:v>122</c:v>
                </c:pt>
                <c:pt idx="348">
                  <c:v>128</c:v>
                </c:pt>
                <c:pt idx="349">
                  <c:v>111</c:v>
                </c:pt>
                <c:pt idx="350">
                  <c:v>130</c:v>
                </c:pt>
                <c:pt idx="351">
                  <c:v>129</c:v>
                </c:pt>
                <c:pt idx="352">
                  <c:v>95</c:v>
                </c:pt>
                <c:pt idx="353">
                  <c:v>87</c:v>
                </c:pt>
                <c:pt idx="354">
                  <c:v>102</c:v>
                </c:pt>
                <c:pt idx="355">
                  <c:v>77</c:v>
                </c:pt>
                <c:pt idx="356">
                  <c:v>73</c:v>
                </c:pt>
                <c:pt idx="357">
                  <c:v>171</c:v>
                </c:pt>
              </c:numCache>
            </c:numRef>
          </c:val>
          <c:smooth val="0"/>
          <c:extLst>
            <c:ext xmlns:c16="http://schemas.microsoft.com/office/drawing/2014/chart" uri="{C3380CC4-5D6E-409C-BE32-E72D297353CC}">
              <c16:uniqueId val="{00000000-3BB1-4DD4-B1A6-A1ED912710F2}"/>
            </c:ext>
          </c:extLst>
        </c:ser>
        <c:dLbls>
          <c:showLegendKey val="0"/>
          <c:showVal val="0"/>
          <c:showCatName val="0"/>
          <c:showSerName val="0"/>
          <c:showPercent val="0"/>
          <c:showBubbleSize val="0"/>
        </c:dLbls>
        <c:smooth val="0"/>
        <c:axId val="765912640"/>
        <c:axId val="765918048"/>
      </c:lineChart>
      <c:catAx>
        <c:axId val="76591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5918048"/>
        <c:crosses val="autoZero"/>
        <c:auto val="1"/>
        <c:lblAlgn val="ctr"/>
        <c:lblOffset val="100"/>
        <c:noMultiLvlLbl val="0"/>
      </c:catAx>
      <c:valAx>
        <c:axId val="76591804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59126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book.xlsx]Q1.hours &amp; orders!PivotTable3</c:name>
    <c:fmtId val="23"/>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'Q1.hours &amp; orders'!$B$3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'Q1.hours &amp; orders'!$A$4:$A$19</c:f>
              <c:strCache>
                <c:ptCount val="15"/>
                <c:pt idx="0">
                  <c:v>09</c:v>
                </c:pt>
                <c:pt idx="1">
                  <c:v>10</c:v>
                </c:pt>
                <c:pt idx="2">
                  <c:v>11</c:v>
                </c:pt>
                <c:pt idx="3">
                  <c:v>12</c:v>
                </c:pt>
                <c:pt idx="4">
                  <c:v>13</c:v>
                </c:pt>
                <c:pt idx="5">
                  <c:v>14</c:v>
                </c:pt>
                <c:pt idx="6">
                  <c:v>15</c:v>
                </c:pt>
                <c:pt idx="7">
                  <c:v>16</c:v>
                </c:pt>
                <c:pt idx="8">
                  <c:v>17</c:v>
                </c:pt>
                <c:pt idx="9">
                  <c:v>18</c:v>
                </c:pt>
                <c:pt idx="10">
                  <c:v>19</c:v>
                </c:pt>
                <c:pt idx="11">
                  <c:v>20</c:v>
                </c:pt>
                <c:pt idx="12">
                  <c:v>21</c:v>
                </c:pt>
                <c:pt idx="13">
                  <c:v>22</c:v>
                </c:pt>
                <c:pt idx="14">
                  <c:v>23</c:v>
                </c:pt>
              </c:strCache>
            </c:strRef>
          </c:cat>
          <c:val>
            <c:numRef>
              <c:f>'Q1.hours &amp; orders'!$B$4:$B$19</c:f>
              <c:numCache>
                <c:formatCode>General</c:formatCode>
                <c:ptCount val="15"/>
                <c:pt idx="0">
                  <c:v>4</c:v>
                </c:pt>
                <c:pt idx="1">
                  <c:v>17</c:v>
                </c:pt>
                <c:pt idx="2">
                  <c:v>2672</c:v>
                </c:pt>
                <c:pt idx="3">
                  <c:v>6543</c:v>
                </c:pt>
                <c:pt idx="4">
                  <c:v>6203</c:v>
                </c:pt>
                <c:pt idx="5">
                  <c:v>3521</c:v>
                </c:pt>
                <c:pt idx="6">
                  <c:v>3170</c:v>
                </c:pt>
                <c:pt idx="7">
                  <c:v>4185</c:v>
                </c:pt>
                <c:pt idx="8">
                  <c:v>5143</c:v>
                </c:pt>
                <c:pt idx="9">
                  <c:v>5359</c:v>
                </c:pt>
                <c:pt idx="10">
                  <c:v>4350</c:v>
                </c:pt>
                <c:pt idx="11">
                  <c:v>3487</c:v>
                </c:pt>
                <c:pt idx="12">
                  <c:v>2528</c:v>
                </c:pt>
                <c:pt idx="13">
                  <c:v>1370</c:v>
                </c:pt>
                <c:pt idx="14">
                  <c:v>68</c:v>
                </c:pt>
              </c:numCache>
            </c:numRef>
          </c:val>
          <c:extLst>
            <c:ext xmlns:c16="http://schemas.microsoft.com/office/drawing/2014/chart" uri="{C3380CC4-5D6E-409C-BE32-E72D297353CC}">
              <c16:uniqueId val="{00000000-79B6-4696-BB6B-89A3B12590E6}"/>
            </c:ext>
          </c:extLst>
        </c:ser>
        <c:dLbls>
          <c:dLblPos val="outEnd"/>
          <c:showLegendKey val="0"/>
          <c:showVal val="1"/>
          <c:showCatName val="0"/>
          <c:showSerName val="0"/>
          <c:showPercent val="0"/>
          <c:showBubbleSize val="0"/>
        </c:dLbls>
        <c:gapWidth val="219"/>
        <c:overlap val="-27"/>
        <c:axId val="765902656"/>
        <c:axId val="765912224"/>
      </c:barChart>
      <c:catAx>
        <c:axId val="765902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5912224"/>
        <c:crosses val="autoZero"/>
        <c:auto val="1"/>
        <c:lblAlgn val="ctr"/>
        <c:lblOffset val="100"/>
        <c:noMultiLvlLbl val="0"/>
      </c:catAx>
      <c:valAx>
        <c:axId val="76591222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659026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book.xlsx]size vise performing 5!PivotTable9</c:name>
    <c:fmtId val="5"/>
  </c:pivotSource>
  <c:chart>
    <c:title>
      <c:tx>
        <c:rich>
          <a:bodyPr rot="0" spcFirstLastPara="1" vertOverflow="ellipsis" vert="horz" wrap="square" anchor="ctr" anchorCtr="1"/>
          <a:lstStyle/>
          <a:p>
            <a:pPr>
              <a:defRPr sz="1800" b="0" i="0" u="none" strike="noStrike" kern="1200" spc="0" baseline="0">
                <a:solidFill>
                  <a:schemeClr val="tx1"/>
                </a:solidFill>
                <a:latin typeface="+mn-lt"/>
                <a:ea typeface="+mn-ea"/>
                <a:cs typeface="+mn-cs"/>
              </a:defRPr>
            </a:pPr>
            <a:r>
              <a:rPr lang="en-IN" sz="1800">
                <a:solidFill>
                  <a:schemeClr val="tx1"/>
                </a:solidFill>
              </a:rPr>
              <a:t>Top 10 revenue bosters </a:t>
            </a: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2"/>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2"/>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2"/>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2"/>
          </a:solidFill>
          <a:ln>
            <a:noFill/>
          </a:ln>
          <a:effectLst/>
        </c:spP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'size vise performing 5'!$I$3:$I$4</c:f>
              <c:strCache>
                <c:ptCount val="1"/>
                <c:pt idx="0">
                  <c:v>l</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52D1-4F41-AA20-966AF799B632}"/>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52D1-4F41-AA20-966AF799B632}"/>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5-52D1-4F41-AA20-966AF799B632}"/>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7-52D1-4F41-AA20-966AF799B632}"/>
              </c:ext>
            </c:extLst>
          </c:dPt>
          <c:dPt>
            <c:idx val="8"/>
            <c:invertIfNegative val="0"/>
            <c:bubble3D val="0"/>
            <c:spPr>
              <a:solidFill>
                <a:schemeClr val="accent1"/>
              </a:solidFill>
              <a:ln>
                <a:noFill/>
              </a:ln>
              <a:effectLst/>
            </c:spPr>
            <c:extLst>
              <c:ext xmlns:c16="http://schemas.microsoft.com/office/drawing/2014/chart" uri="{C3380CC4-5D6E-409C-BE32-E72D297353CC}">
                <c16:uniqueId val="{00000009-52D1-4F41-AA20-966AF799B632}"/>
              </c:ext>
            </c:extLst>
          </c:dPt>
          <c:dPt>
            <c:idx val="9"/>
            <c:invertIfNegative val="0"/>
            <c:bubble3D val="0"/>
            <c:spPr>
              <a:solidFill>
                <a:schemeClr val="accent1"/>
              </a:solidFill>
              <a:ln>
                <a:noFill/>
              </a:ln>
              <a:effectLst/>
            </c:spPr>
            <c:extLst>
              <c:ext xmlns:c16="http://schemas.microsoft.com/office/drawing/2014/chart" uri="{C3380CC4-5D6E-409C-BE32-E72D297353CC}">
                <c16:uniqueId val="{0000000B-52D1-4F41-AA20-966AF799B632}"/>
              </c:ext>
            </c:extLst>
          </c:dPt>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2D1-4F41-AA20-966AF799B632}"/>
                </c:ext>
              </c:extLst>
            </c:dLbl>
            <c:dLbl>
              <c:idx val="1"/>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2D1-4F41-AA20-966AF799B632}"/>
                </c:ext>
              </c:extLst>
            </c:dLbl>
            <c:dLbl>
              <c:idx val="4"/>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52D1-4F41-AA20-966AF799B632}"/>
                </c:ext>
              </c:extLst>
            </c:dLbl>
            <c:dLbl>
              <c:idx val="5"/>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2D1-4F41-AA20-966AF799B632}"/>
                </c:ext>
              </c:extLst>
            </c:dLbl>
            <c:dLbl>
              <c:idx val="8"/>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52D1-4F41-AA20-966AF799B632}"/>
                </c:ext>
              </c:extLst>
            </c:dLbl>
            <c:dLbl>
              <c:idx val="9"/>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52D1-4F41-AA20-966AF799B632}"/>
                </c:ext>
              </c:extLst>
            </c:dLbl>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'size vise performing 5'!$H$5:$H$15</c:f>
              <c:strCache>
                <c:ptCount val="10"/>
                <c:pt idx="0">
                  <c:v>The Thai Chicken Pizza</c:v>
                </c:pt>
                <c:pt idx="1">
                  <c:v>The Barbecue Chicken Pizza</c:v>
                </c:pt>
                <c:pt idx="2">
                  <c:v>The California Chicken Pizza</c:v>
                </c:pt>
                <c:pt idx="3">
                  <c:v>The Classic Deluxe Pizza</c:v>
                </c:pt>
                <c:pt idx="4">
                  <c:v>The Spicy Italian Pizza</c:v>
                </c:pt>
                <c:pt idx="5">
                  <c:v>The Southwest Chicken Pizza</c:v>
                </c:pt>
                <c:pt idx="6">
                  <c:v>The Italian Supreme Pizza</c:v>
                </c:pt>
                <c:pt idx="7">
                  <c:v>The Hawaiian Pizza</c:v>
                </c:pt>
                <c:pt idx="8">
                  <c:v>The Four Cheese Pizza</c:v>
                </c:pt>
                <c:pt idx="9">
                  <c:v>The Sicilian Pizza</c:v>
                </c:pt>
              </c:strCache>
            </c:strRef>
          </c:cat>
          <c:val>
            <c:numRef>
              <c:f>'size vise performing 5'!$I$5:$I$15</c:f>
              <c:numCache>
                <c:formatCode>General</c:formatCode>
                <c:ptCount val="10"/>
                <c:pt idx="0">
                  <c:v>28323.75</c:v>
                </c:pt>
                <c:pt idx="1">
                  <c:v>20065.25</c:v>
                </c:pt>
                <c:pt idx="2">
                  <c:v>18571.25</c:v>
                </c:pt>
                <c:pt idx="3">
                  <c:v>9655.5</c:v>
                </c:pt>
                <c:pt idx="4">
                  <c:v>22576</c:v>
                </c:pt>
                <c:pt idx="5">
                  <c:v>20604.75</c:v>
                </c:pt>
                <c:pt idx="6">
                  <c:v>15251.25</c:v>
                </c:pt>
                <c:pt idx="7">
                  <c:v>14784</c:v>
                </c:pt>
                <c:pt idx="8">
                  <c:v>22850.350000000533</c:v>
                </c:pt>
                <c:pt idx="9">
                  <c:v>12069</c:v>
                </c:pt>
              </c:numCache>
            </c:numRef>
          </c:val>
          <c:extLst>
            <c:ext xmlns:c16="http://schemas.microsoft.com/office/drawing/2014/chart" uri="{C3380CC4-5D6E-409C-BE32-E72D297353CC}">
              <c16:uniqueId val="{0000000C-52D1-4F41-AA20-966AF799B632}"/>
            </c:ext>
          </c:extLst>
        </c:ser>
        <c:ser>
          <c:idx val="1"/>
          <c:order val="1"/>
          <c:tx>
            <c:strRef>
              <c:f>'size vise performing 5'!$J$3:$J$4</c:f>
              <c:strCache>
                <c:ptCount val="1"/>
                <c:pt idx="0">
                  <c:v>m</c:v>
                </c:pt>
              </c:strCache>
            </c:strRef>
          </c:tx>
          <c:spPr>
            <a:solidFill>
              <a:schemeClr val="accent2"/>
            </a:solidFill>
            <a:ln>
              <a:noFill/>
            </a:ln>
            <a:effectLst/>
          </c:spPr>
          <c:invertIfNegative val="0"/>
          <c:dPt>
            <c:idx val="3"/>
            <c:invertIfNegative val="0"/>
            <c:bubble3D val="0"/>
            <c:spPr>
              <a:solidFill>
                <a:schemeClr val="accent2"/>
              </a:solidFill>
              <a:ln>
                <a:noFill/>
              </a:ln>
              <a:effectLst/>
            </c:spPr>
            <c:extLst>
              <c:ext xmlns:c16="http://schemas.microsoft.com/office/drawing/2014/chart" uri="{C3380CC4-5D6E-409C-BE32-E72D297353CC}">
                <c16:uniqueId val="{0000000E-52D1-4F41-AA20-966AF799B632}"/>
              </c:ext>
            </c:extLst>
          </c:dPt>
          <c:dLbls>
            <c:dLbl>
              <c:idx val="3"/>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52D1-4F41-AA20-966AF799B632}"/>
                </c:ext>
              </c:extLst>
            </c:dLbl>
            <c:spPr>
              <a:noFill/>
              <a:ln>
                <a:noFill/>
              </a:ln>
              <a:effectLst/>
            </c:spPr>
            <c:txPr>
              <a:bodyPr rot="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'size vise performing 5'!$H$5:$H$15</c:f>
              <c:strCache>
                <c:ptCount val="10"/>
                <c:pt idx="0">
                  <c:v>The Thai Chicken Pizza</c:v>
                </c:pt>
                <c:pt idx="1">
                  <c:v>The Barbecue Chicken Pizza</c:v>
                </c:pt>
                <c:pt idx="2">
                  <c:v>The California Chicken Pizza</c:v>
                </c:pt>
                <c:pt idx="3">
                  <c:v>The Classic Deluxe Pizza</c:v>
                </c:pt>
                <c:pt idx="4">
                  <c:v>The Spicy Italian Pizza</c:v>
                </c:pt>
                <c:pt idx="5">
                  <c:v>The Southwest Chicken Pizza</c:v>
                </c:pt>
                <c:pt idx="6">
                  <c:v>The Italian Supreme Pizza</c:v>
                </c:pt>
                <c:pt idx="7">
                  <c:v>The Hawaiian Pizza</c:v>
                </c:pt>
                <c:pt idx="8">
                  <c:v>The Four Cheese Pizza</c:v>
                </c:pt>
                <c:pt idx="9">
                  <c:v>The Sicilian Pizza</c:v>
                </c:pt>
              </c:strCache>
            </c:strRef>
          </c:cat>
          <c:val>
            <c:numRef>
              <c:f>'size vise performing 5'!$J$5:$J$15</c:f>
              <c:numCache>
                <c:formatCode>General</c:formatCode>
                <c:ptCount val="10"/>
                <c:pt idx="0">
                  <c:v>7939.5</c:v>
                </c:pt>
                <c:pt idx="1">
                  <c:v>15510.5</c:v>
                </c:pt>
                <c:pt idx="2">
                  <c:v>15309.5</c:v>
                </c:pt>
                <c:pt idx="3">
                  <c:v>18544</c:v>
                </c:pt>
                <c:pt idx="4">
                  <c:v>6600</c:v>
                </c:pt>
                <c:pt idx="5">
                  <c:v>8810.5</c:v>
                </c:pt>
                <c:pt idx="6">
                  <c:v>15180</c:v>
                </c:pt>
                <c:pt idx="7">
                  <c:v>6267.25</c:v>
                </c:pt>
                <c:pt idx="8">
                  <c:v>8510.75</c:v>
                </c:pt>
                <c:pt idx="9">
                  <c:v>9100</c:v>
                </c:pt>
              </c:numCache>
            </c:numRef>
          </c:val>
          <c:extLst>
            <c:ext xmlns:c16="http://schemas.microsoft.com/office/drawing/2014/chart" uri="{C3380CC4-5D6E-409C-BE32-E72D297353CC}">
              <c16:uniqueId val="{0000000F-52D1-4F41-AA20-966AF799B632}"/>
            </c:ext>
          </c:extLst>
        </c:ser>
        <c:ser>
          <c:idx val="2"/>
          <c:order val="2"/>
          <c:tx>
            <c:strRef>
              <c:f>'size vise performing 5'!$K$3:$K$4</c:f>
              <c:strCache>
                <c:ptCount val="1"/>
                <c:pt idx="0">
                  <c:v>s</c:v>
                </c:pt>
              </c:strCache>
            </c:strRef>
          </c:tx>
          <c:spPr>
            <a:solidFill>
              <a:schemeClr val="accent3"/>
            </a:solidFill>
            <a:ln>
              <a:noFill/>
            </a:ln>
            <a:effectLst/>
          </c:spPr>
          <c:invertIfNegative val="0"/>
          <c:cat>
            <c:strRef>
              <c:f>'size vise performing 5'!$H$5:$H$15</c:f>
              <c:strCache>
                <c:ptCount val="10"/>
                <c:pt idx="0">
                  <c:v>The Thai Chicken Pizza</c:v>
                </c:pt>
                <c:pt idx="1">
                  <c:v>The Barbecue Chicken Pizza</c:v>
                </c:pt>
                <c:pt idx="2">
                  <c:v>The California Chicken Pizza</c:v>
                </c:pt>
                <c:pt idx="3">
                  <c:v>The Classic Deluxe Pizza</c:v>
                </c:pt>
                <c:pt idx="4">
                  <c:v>The Spicy Italian Pizza</c:v>
                </c:pt>
                <c:pt idx="5">
                  <c:v>The Southwest Chicken Pizza</c:v>
                </c:pt>
                <c:pt idx="6">
                  <c:v>The Italian Supreme Pizza</c:v>
                </c:pt>
                <c:pt idx="7">
                  <c:v>The Hawaiian Pizza</c:v>
                </c:pt>
                <c:pt idx="8">
                  <c:v>The Four Cheese Pizza</c:v>
                </c:pt>
                <c:pt idx="9">
                  <c:v>The Sicilian Pizza</c:v>
                </c:pt>
              </c:strCache>
            </c:strRef>
          </c:cat>
          <c:val>
            <c:numRef>
              <c:f>'size vise performing 5'!$K$5:$K$15</c:f>
              <c:numCache>
                <c:formatCode>General</c:formatCode>
                <c:ptCount val="10"/>
                <c:pt idx="0">
                  <c:v>6069</c:v>
                </c:pt>
                <c:pt idx="1">
                  <c:v>6107.25</c:v>
                </c:pt>
                <c:pt idx="2">
                  <c:v>6285.75</c:v>
                </c:pt>
                <c:pt idx="3">
                  <c:v>9432</c:v>
                </c:pt>
                <c:pt idx="4">
                  <c:v>4987.5</c:v>
                </c:pt>
                <c:pt idx="5">
                  <c:v>4666.5</c:v>
                </c:pt>
                <c:pt idx="6">
                  <c:v>2425</c:v>
                </c:pt>
                <c:pt idx="7">
                  <c:v>10510.5</c:v>
                </c:pt>
                <c:pt idx="8">
                  <c:v>0</c:v>
                </c:pt>
                <c:pt idx="9">
                  <c:v>8954.75</c:v>
                </c:pt>
              </c:numCache>
            </c:numRef>
          </c:val>
          <c:extLst>
            <c:ext xmlns:c16="http://schemas.microsoft.com/office/drawing/2014/chart" uri="{C3380CC4-5D6E-409C-BE32-E72D297353CC}">
              <c16:uniqueId val="{00000010-52D1-4F41-AA20-966AF799B632}"/>
            </c:ext>
          </c:extLst>
        </c:ser>
        <c:dLbls>
          <c:showLegendKey val="0"/>
          <c:showVal val="0"/>
          <c:showCatName val="0"/>
          <c:showSerName val="0"/>
          <c:showPercent val="0"/>
          <c:showBubbleSize val="0"/>
        </c:dLbls>
        <c:gapWidth val="219"/>
        <c:overlap val="-27"/>
        <c:axId val="1030314096"/>
        <c:axId val="1030336144"/>
      </c:barChart>
      <c:catAx>
        <c:axId val="1030314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30336144"/>
        <c:crosses val="autoZero"/>
        <c:auto val="1"/>
        <c:lblAlgn val="ctr"/>
        <c:lblOffset val="100"/>
        <c:noMultiLvlLbl val="0"/>
      </c:catAx>
      <c:valAx>
        <c:axId val="10303361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crossAx val="103031409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solidFill>
      <a:prstDash val="solid"/>
      <a:round/>
      <a:headEnd type="none" w="med" len="med"/>
      <a:tailEnd type="none" w="med" len="med"/>
    </a:ln>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book.xlsx]Q3.monthly revenue!PivotTable1</c:name>
    <c:fmtId val="7"/>
  </c:pivotSource>
  <c:chart>
    <c:title>
      <c:tx>
        <c:rich>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r>
              <a:rPr lang="en-US">
                <a:solidFill>
                  <a:srgbClr val="FFC000"/>
                </a:solidFill>
              </a:rPr>
              <a:t>Monthly Revenue</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'Q3.monthly revenue'!$B$3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'Q3.monthly revenue'!$A$4:$A$16</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'Q3.monthly revenue'!$B$4:$B$16</c:f>
              <c:numCache>
                <c:formatCode>General</c:formatCode>
                <c:ptCount val="12"/>
                <c:pt idx="0">
                  <c:v>68472.699999999895</c:v>
                </c:pt>
                <c:pt idx="1">
                  <c:v>64067.399999999914</c:v>
                </c:pt>
                <c:pt idx="2">
                  <c:v>69197.999999999913</c:v>
                </c:pt>
                <c:pt idx="3">
                  <c:v>67286.199999999881</c:v>
                </c:pt>
                <c:pt idx="4">
                  <c:v>69939.349999999904</c:v>
                </c:pt>
                <c:pt idx="5">
                  <c:v>66796.29999999993</c:v>
                </c:pt>
                <c:pt idx="6">
                  <c:v>71027.449999999852</c:v>
                </c:pt>
                <c:pt idx="7">
                  <c:v>67068.799999999916</c:v>
                </c:pt>
                <c:pt idx="8">
                  <c:v>63017.999999999949</c:v>
                </c:pt>
                <c:pt idx="9">
                  <c:v>62566.499999999913</c:v>
                </c:pt>
                <c:pt idx="10">
                  <c:v>69053.999999999898</c:v>
                </c:pt>
                <c:pt idx="11">
                  <c:v>63449.999999999927</c:v>
                </c:pt>
              </c:numCache>
            </c:numRef>
          </c:val>
          <c:extLst>
            <c:ext xmlns:c16="http://schemas.microsoft.com/office/drawing/2014/chart" uri="{C3380CC4-5D6E-409C-BE32-E72D297353CC}">
              <c16:uniqueId val="{00000000-0572-4A5E-BBD0-7947840EFB01}"/>
            </c:ext>
          </c:extLst>
        </c:ser>
        <c:dLbls>
          <c:dLblPos val="outEnd"/>
          <c:showLegendKey val="0"/>
          <c:showVal val="1"/>
          <c:showCatName val="0"/>
          <c:showSerName val="0"/>
          <c:showPercent val="0"/>
          <c:showBubbleSize val="0"/>
        </c:dLbls>
        <c:gapWidth val="219"/>
        <c:overlap val="-27"/>
        <c:axId val="2136987840"/>
        <c:axId val="2136990752"/>
      </c:barChart>
      <c:catAx>
        <c:axId val="2136987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crossAx val="2136990752"/>
        <c:crosses val="autoZero"/>
        <c:auto val="1"/>
        <c:lblAlgn val="ctr"/>
        <c:lblOffset val="100"/>
        <c:noMultiLvlLbl val="0"/>
      </c:catAx>
      <c:valAx>
        <c:axId val="213699075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crossAx val="2136987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solidFill>
      <a:prstDash val="solid"/>
      <a:round/>
      <a:headEnd type="none" w="med" len="med"/>
      <a:tailEnd type="none" w="med" len="med"/>
    </a:ln>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book.xlsx]pizza&amp;orders!PivotTable5</c:name>
    <c:fmtId val="7"/>
  </c:pivotSource>
  <c:chart>
    <c:title>
      <c:tx>
        <c:rich>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r>
              <a:rPr lang="en-US">
                <a:solidFill>
                  <a:srgbClr val="FFC000"/>
                </a:solidFill>
              </a:rPr>
              <a:t>Top 10 pizza count</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'pizza&amp;orders'!$B$3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C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'pizza&amp;orders'!$A$4:$A$14</c:f>
              <c:strCache>
                <c:ptCount val="10"/>
                <c:pt idx="0">
                  <c:v>The Classic Deluxe Pizza</c:v>
                </c:pt>
                <c:pt idx="1">
                  <c:v>The Barbecue Chicken Pizza</c:v>
                </c:pt>
                <c:pt idx="2">
                  <c:v>The Hawaiian Pizza</c:v>
                </c:pt>
                <c:pt idx="3">
                  <c:v>The Pepperoni Pizza</c:v>
                </c:pt>
                <c:pt idx="4">
                  <c:v>The Thai Chicken Pizza</c:v>
                </c:pt>
                <c:pt idx="5">
                  <c:v>The California Chicken Pizza</c:v>
                </c:pt>
                <c:pt idx="6">
                  <c:v>The Spicy Italian Pizza</c:v>
                </c:pt>
                <c:pt idx="7">
                  <c:v>The Sicilian Pizza</c:v>
                </c:pt>
                <c:pt idx="8">
                  <c:v>The Southwest Chicken Pizza</c:v>
                </c:pt>
                <c:pt idx="9">
                  <c:v>The Four Cheese Pizza</c:v>
                </c:pt>
              </c:strCache>
            </c:strRef>
          </c:cat>
          <c:val>
            <c:numRef>
              <c:f>'pizza&amp;orders'!$B$4:$B$14</c:f>
              <c:numCache>
                <c:formatCode>General</c:formatCode>
                <c:ptCount val="10"/>
                <c:pt idx="0">
                  <c:v>2416</c:v>
                </c:pt>
                <c:pt idx="1">
                  <c:v>2372</c:v>
                </c:pt>
                <c:pt idx="2">
                  <c:v>2370</c:v>
                </c:pt>
                <c:pt idx="3">
                  <c:v>2369</c:v>
                </c:pt>
                <c:pt idx="4">
                  <c:v>2315</c:v>
                </c:pt>
                <c:pt idx="5">
                  <c:v>2302</c:v>
                </c:pt>
                <c:pt idx="6">
                  <c:v>1887</c:v>
                </c:pt>
                <c:pt idx="7">
                  <c:v>1887</c:v>
                </c:pt>
                <c:pt idx="8">
                  <c:v>1885</c:v>
                </c:pt>
                <c:pt idx="9">
                  <c:v>1850</c:v>
                </c:pt>
              </c:numCache>
            </c:numRef>
          </c:val>
          <c:extLst>
            <c:ext xmlns:c16="http://schemas.microsoft.com/office/drawing/2014/chart" uri="{C3380CC4-5D6E-409C-BE32-E72D297353CC}">
              <c16:uniqueId val="{00000000-5230-4CA0-BBD0-BEAE9ED14A8E}"/>
            </c:ext>
          </c:extLst>
        </c:ser>
        <c:dLbls>
          <c:dLblPos val="outEnd"/>
          <c:showLegendKey val="0"/>
          <c:showVal val="1"/>
          <c:showCatName val="0"/>
          <c:showSerName val="0"/>
          <c:showPercent val="0"/>
          <c:showBubbleSize val="0"/>
        </c:dLbls>
        <c:gapWidth val="182"/>
        <c:axId val="765904736"/>
        <c:axId val="765907232"/>
      </c:barChart>
      <c:catAx>
        <c:axId val="765904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crossAx val="765907232"/>
        <c:crosses val="autoZero"/>
        <c:auto val="1"/>
        <c:lblAlgn val="ctr"/>
        <c:lblOffset val="100"/>
        <c:noMultiLvlLbl val="0"/>
      </c:catAx>
      <c:valAx>
        <c:axId val="7659072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crossAx val="7659047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solidFill>
      <a:prstDash val="solid"/>
      <a:round/>
      <a:headEnd type="none" w="med" len="med"/>
      <a:tailEnd type="none" w="med" len="med"/>
    </a:ln>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book.xlsx]size-count&amp;price!PivotTable6</c:name>
    <c:fmtId val="6"/>
  </c:pivotSource>
  <c:chart>
    <c:title>
      <c:tx>
        <c:rich>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r>
              <a:rPr lang="en-US">
                <a:solidFill>
                  <a:srgbClr val="FFC000"/>
                </a:solidFill>
              </a:rPr>
              <a:t>Orders</a:t>
            </a:r>
          </a:p>
        </c:rich>
      </c:tx>
      <c:layout>
        <c:manualLayout>
          <c:xMode val="edge"/>
          <c:yMode val="edge"/>
          <c:x val="0.40605200400440966"/>
          <c:y val="5.2049457640553007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s>
    <c:plotArea>
      <c:layout>
        <c:manualLayout>
          <c:layoutTarget val="inner"/>
          <c:xMode val="edge"/>
          <c:yMode val="edge"/>
          <c:x val="0.21216956633736433"/>
          <c:y val="0.14765869643060156"/>
          <c:w val="0.57415763347883908"/>
          <c:h val="0.7972647733714664"/>
        </c:manualLayout>
      </c:layout>
      <c:doughnutChart>
        <c:varyColors val="1"/>
        <c:ser>
          <c:idx val="0"/>
          <c:order val="0"/>
          <c:tx>
            <c:strRef>
              <c:f>'size-count&amp;price'!$B$3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65E-4848-9CC9-0DEAC85E3A28}"/>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65E-4848-9CC9-0DEAC85E3A2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65E-4848-9CC9-0DEAC85E3A28}"/>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'size-count&amp;price'!$A$4:$A$7</c:f>
              <c:strCache>
                <c:ptCount val="3"/>
                <c:pt idx="0">
                  <c:v>l</c:v>
                </c:pt>
                <c:pt idx="1">
                  <c:v>m</c:v>
                </c:pt>
                <c:pt idx="2">
                  <c:v>s</c:v>
                </c:pt>
              </c:strCache>
            </c:strRef>
          </c:cat>
          <c:val>
            <c:numRef>
              <c:f>'size-count&amp;price'!$B$4:$B$7</c:f>
              <c:numCache>
                <c:formatCode>General</c:formatCode>
                <c:ptCount val="3"/>
                <c:pt idx="0">
                  <c:v>19098</c:v>
                </c:pt>
                <c:pt idx="1">
                  <c:v>15385</c:v>
                </c:pt>
                <c:pt idx="2">
                  <c:v>14137</c:v>
                </c:pt>
              </c:numCache>
            </c:numRef>
          </c:val>
          <c:extLst>
            <c:ext xmlns:c16="http://schemas.microsoft.com/office/drawing/2014/chart" uri="{C3380CC4-5D6E-409C-BE32-E72D297353CC}">
              <c16:uniqueId val="{00000006-B65E-4848-9CC9-0DEAC85E3A28}"/>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solidFill>
      <a:prstDash val="solid"/>
      <a:round/>
      <a:headEnd type="none" w="med" len="med"/>
      <a:tailEnd type="none" w="med" len="med"/>
    </a:ln>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book.xlsx]size-count&amp;price!PivotTable7</c:name>
    <c:fmtId val="8"/>
  </c:pivotSource>
  <c:chart>
    <c:title>
      <c:tx>
        <c:rich>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r>
              <a:rPr lang="en-US">
                <a:solidFill>
                  <a:srgbClr val="FFC000"/>
                </a:solidFill>
              </a:rPr>
              <a:t>Revenue</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FFC000"/>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s>
    <c:plotArea>
      <c:layout>
        <c:manualLayout>
          <c:layoutTarget val="inner"/>
          <c:xMode val="edge"/>
          <c:yMode val="edge"/>
          <c:x val="0.2092504096530059"/>
          <c:y val="0.13439573139777281"/>
          <c:w val="0.58585362005009822"/>
          <c:h val="0.80524761565298164"/>
        </c:manualLayout>
      </c:layout>
      <c:doughnutChart>
        <c:varyColors val="1"/>
        <c:ser>
          <c:idx val="0"/>
          <c:order val="0"/>
          <c:tx>
            <c:strRef>
              <c:f>'size-count&amp;price'!$H$3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6B9B-43B7-8AB2-352258BC391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6B9B-43B7-8AB2-352258BC391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6B9B-43B7-8AB2-352258BC391D}"/>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'size-count&amp;price'!$G$4:$G$7</c:f>
              <c:strCache>
                <c:ptCount val="3"/>
                <c:pt idx="0">
                  <c:v>l</c:v>
                </c:pt>
                <c:pt idx="1">
                  <c:v>m</c:v>
                </c:pt>
                <c:pt idx="2">
                  <c:v>s</c:v>
                </c:pt>
              </c:strCache>
            </c:strRef>
          </c:cat>
          <c:val>
            <c:numRef>
              <c:f>'size-count&amp;price'!$H$4:$H$7</c:f>
              <c:numCache>
                <c:formatCode>General</c:formatCode>
                <c:ptCount val="3"/>
                <c:pt idx="0">
                  <c:v>381740.70000000892</c:v>
                </c:pt>
                <c:pt idx="1">
                  <c:v>245409.5</c:v>
                </c:pt>
                <c:pt idx="2">
                  <c:v>174794.49999999843</c:v>
                </c:pt>
              </c:numCache>
            </c:numRef>
          </c:val>
          <c:extLst>
            <c:ext xmlns:c16="http://schemas.microsoft.com/office/drawing/2014/chart" uri="{C3380CC4-5D6E-409C-BE32-E72D297353CC}">
              <c16:uniqueId val="{00000006-6B9B-43B7-8AB2-352258BC391D}"/>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rgbClr val="FFC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solidFill>
        <a:schemeClr val="dk1"/>
      </a:solidFill>
      <a:prstDash val="solid"/>
      <a:round/>
      <a:headEnd type="none" w="med" len="med"/>
      <a:tailEnd type="none" w="med" len="med"/>
    </a:ln>
    <a:effectLst/>
  </c:spPr>
  <c:txPr>
    <a:bodyPr/>
    <a:lstStyle/>
    <a:p>
      <a:pPr>
        <a:defRPr>
          <a:solidFill>
            <a:schemeClr val="dk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[pizza book.xlsx]size vise performing 5!PivotTable10</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solidFill>
                  <a:srgbClr val="FFFF00"/>
                </a:solidFill>
              </a:rPr>
              <a:t>Bottom</a:t>
            </a:r>
            <a:r>
              <a:rPr lang="en-US" baseline="0" dirty="0">
                <a:solidFill>
                  <a:srgbClr val="FFFF00"/>
                </a:solidFill>
              </a:rPr>
              <a:t> 10 Pizza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'size vise performing 5'!$B$3:$B$4</c:f>
              <c:strCache>
                <c:ptCount val="1"/>
                <c:pt idx="0">
                  <c:v>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FF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'size vise performing 5'!$A$5:$A$15</c:f>
              <c:strCache>
                <c:ptCount val="10"/>
                <c:pt idx="0">
                  <c:v>The Green Garden Pizza</c:v>
                </c:pt>
                <c:pt idx="1">
                  <c:v>The Brie Carre Pizza</c:v>
                </c:pt>
                <c:pt idx="2">
                  <c:v>The Spinach Pesto Pizza</c:v>
                </c:pt>
                <c:pt idx="3">
                  <c:v>The Spinach Supreme Pizza</c:v>
                </c:pt>
                <c:pt idx="4">
                  <c:v>The Italian Vegetables Pizza</c:v>
                </c:pt>
                <c:pt idx="5">
                  <c:v>The Chicken Pesto Pizza</c:v>
                </c:pt>
                <c:pt idx="6">
                  <c:v>The Mediterranean Pizza</c:v>
                </c:pt>
                <c:pt idx="7">
                  <c:v>The Soppressata Pizza</c:v>
                </c:pt>
                <c:pt idx="8">
                  <c:v>The Calabrese Pizza</c:v>
                </c:pt>
                <c:pt idx="9">
                  <c:v>The Chicken Alfredo Pizza</c:v>
                </c:pt>
              </c:strCache>
            </c:strRef>
          </c:cat>
          <c:val>
            <c:numRef>
              <c:f>'size vise performing 5'!$B$5:$B$15</c:f>
              <c:numCache>
                <c:formatCode>General</c:formatCode>
                <c:ptCount val="10"/>
                <c:pt idx="0">
                  <c:v>94</c:v>
                </c:pt>
                <c:pt idx="1">
                  <c:v>0</c:v>
                </c:pt>
                <c:pt idx="2">
                  <c:v>279</c:v>
                </c:pt>
                <c:pt idx="3">
                  <c:v>280</c:v>
                </c:pt>
                <c:pt idx="4">
                  <c:v>190</c:v>
                </c:pt>
                <c:pt idx="5">
                  <c:v>392</c:v>
                </c:pt>
                <c:pt idx="6">
                  <c:v>364</c:v>
                </c:pt>
                <c:pt idx="7">
                  <c:v>401</c:v>
                </c:pt>
                <c:pt idx="8">
                  <c:v>274</c:v>
                </c:pt>
                <c:pt idx="9">
                  <c:v>187</c:v>
                </c:pt>
              </c:numCache>
            </c:numRef>
          </c:val>
          <c:extLst>
            <c:ext xmlns:c16="http://schemas.microsoft.com/office/drawing/2014/chart" uri="{C3380CC4-5D6E-409C-BE32-E72D297353CC}">
              <c16:uniqueId val="{00000000-7EEA-4B67-BBE4-32379B55D28B}"/>
            </c:ext>
          </c:extLst>
        </c:ser>
        <c:ser>
          <c:idx val="1"/>
          <c:order val="1"/>
          <c:tx>
            <c:strRef>
              <c:f>'size vise performing 5'!$C$3:$C$4</c:f>
              <c:strCache>
                <c:ptCount val="1"/>
                <c:pt idx="0">
                  <c:v>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FF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'size vise performing 5'!$A$5:$A$15</c:f>
              <c:strCache>
                <c:ptCount val="10"/>
                <c:pt idx="0">
                  <c:v>The Green Garden Pizza</c:v>
                </c:pt>
                <c:pt idx="1">
                  <c:v>The Brie Carre Pizza</c:v>
                </c:pt>
                <c:pt idx="2">
                  <c:v>The Spinach Pesto Pizza</c:v>
                </c:pt>
                <c:pt idx="3">
                  <c:v>The Spinach Supreme Pizza</c:v>
                </c:pt>
                <c:pt idx="4">
                  <c:v>The Italian Vegetables Pizza</c:v>
                </c:pt>
                <c:pt idx="5">
                  <c:v>The Chicken Pesto Pizza</c:v>
                </c:pt>
                <c:pt idx="6">
                  <c:v>The Mediterranean Pizza</c:v>
                </c:pt>
                <c:pt idx="7">
                  <c:v>The Soppressata Pizza</c:v>
                </c:pt>
                <c:pt idx="8">
                  <c:v>The Calabrese Pizza</c:v>
                </c:pt>
                <c:pt idx="9">
                  <c:v>The Chicken Alfredo Pizza</c:v>
                </c:pt>
              </c:strCache>
            </c:strRef>
          </c:cat>
          <c:val>
            <c:numRef>
              <c:f>'size vise performing 5'!$C$5:$C$15</c:f>
              <c:numCache>
                <c:formatCode>General</c:formatCode>
                <c:ptCount val="10"/>
                <c:pt idx="0">
                  <c:v>300</c:v>
                </c:pt>
                <c:pt idx="1">
                  <c:v>0</c:v>
                </c:pt>
                <c:pt idx="2">
                  <c:v>281</c:v>
                </c:pt>
                <c:pt idx="3">
                  <c:v>266</c:v>
                </c:pt>
                <c:pt idx="4">
                  <c:v>483</c:v>
                </c:pt>
                <c:pt idx="5">
                  <c:v>274</c:v>
                </c:pt>
                <c:pt idx="6">
                  <c:v>271</c:v>
                </c:pt>
                <c:pt idx="7">
                  <c:v>268</c:v>
                </c:pt>
                <c:pt idx="8">
                  <c:v>554</c:v>
                </c:pt>
                <c:pt idx="9">
                  <c:v>697</c:v>
                </c:pt>
              </c:numCache>
            </c:numRef>
          </c:val>
          <c:extLst>
            <c:ext xmlns:c16="http://schemas.microsoft.com/office/drawing/2014/chart" uri="{C3380CC4-5D6E-409C-BE32-E72D297353CC}">
              <c16:uniqueId val="{00000001-7EEA-4B67-BBE4-32379B55D28B}"/>
            </c:ext>
          </c:extLst>
        </c:ser>
        <c:ser>
          <c:idx val="2"/>
          <c:order val="2"/>
          <c:tx>
            <c:strRef>
              <c:f>'size vise performing 5'!$D$3:$D$4</c:f>
              <c:strCache>
                <c:ptCount val="1"/>
                <c:pt idx="0">
                  <c:v>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FFFF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'size vise performing 5'!$A$5:$A$15</c:f>
              <c:strCache>
                <c:ptCount val="10"/>
                <c:pt idx="0">
                  <c:v>The Green Garden Pizza</c:v>
                </c:pt>
                <c:pt idx="1">
                  <c:v>The Brie Carre Pizza</c:v>
                </c:pt>
                <c:pt idx="2">
                  <c:v>The Spinach Pesto Pizza</c:v>
                </c:pt>
                <c:pt idx="3">
                  <c:v>The Spinach Supreme Pizza</c:v>
                </c:pt>
                <c:pt idx="4">
                  <c:v>The Italian Vegetables Pizza</c:v>
                </c:pt>
                <c:pt idx="5">
                  <c:v>The Chicken Pesto Pizza</c:v>
                </c:pt>
                <c:pt idx="6">
                  <c:v>The Mediterranean Pizza</c:v>
                </c:pt>
                <c:pt idx="7">
                  <c:v>The Soppressata Pizza</c:v>
                </c:pt>
                <c:pt idx="8">
                  <c:v>The Calabrese Pizza</c:v>
                </c:pt>
                <c:pt idx="9">
                  <c:v>The Chicken Alfredo Pizza</c:v>
                </c:pt>
              </c:strCache>
            </c:strRef>
          </c:cat>
          <c:val>
            <c:numRef>
              <c:f>'size vise performing 5'!$D$5:$D$15</c:f>
              <c:numCache>
                <c:formatCode>General</c:formatCode>
                <c:ptCount val="10"/>
                <c:pt idx="0">
                  <c:v>593</c:v>
                </c:pt>
                <c:pt idx="1">
                  <c:v>480</c:v>
                </c:pt>
                <c:pt idx="2">
                  <c:v>397</c:v>
                </c:pt>
                <c:pt idx="3">
                  <c:v>394</c:v>
                </c:pt>
                <c:pt idx="4">
                  <c:v>302</c:v>
                </c:pt>
                <c:pt idx="5">
                  <c:v>295</c:v>
                </c:pt>
                <c:pt idx="6">
                  <c:v>288</c:v>
                </c:pt>
                <c:pt idx="7">
                  <c:v>288</c:v>
                </c:pt>
                <c:pt idx="8">
                  <c:v>99</c:v>
                </c:pt>
                <c:pt idx="9">
                  <c:v>96</c:v>
                </c:pt>
              </c:numCache>
            </c:numRef>
          </c:val>
          <c:extLst>
            <c:ext xmlns:c16="http://schemas.microsoft.com/office/drawing/2014/chart" uri="{C3380CC4-5D6E-409C-BE32-E72D297353CC}">
              <c16:uniqueId val="{00000002-7EEA-4B67-BBE4-32379B55D28B}"/>
            </c:ext>
          </c:extLst>
        </c:ser>
        <c:dLbls>
          <c:dLblPos val="outEnd"/>
          <c:showLegendKey val="0"/>
          <c:showVal val="1"/>
          <c:showCatName val="0"/>
          <c:showSerName val="0"/>
          <c:showPercent val="0"/>
          <c:showBubbleSize val="0"/>
        </c:dLbls>
        <c:gapWidth val="219"/>
        <c:overlap val="-27"/>
        <c:axId val="1897963567"/>
        <c:axId val="1897972719"/>
      </c:barChart>
      <c:catAx>
        <c:axId val="18979635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FFFF00"/>
                </a:solidFill>
                <a:latin typeface="+mn-lt"/>
                <a:ea typeface="+mn-ea"/>
                <a:cs typeface="+mn-cs"/>
              </a:defRPr>
            </a:pPr>
            <a:endParaRPr lang="en-US"/>
          </a:p>
        </c:txPr>
        <c:crossAx val="1897972719"/>
        <c:crosses val="autoZero"/>
        <c:auto val="1"/>
        <c:lblAlgn val="ctr"/>
        <c:lblOffset val="100"/>
        <c:noMultiLvlLbl val="0"/>
      </c:catAx>
      <c:valAx>
        <c:axId val="1897972719"/>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FFFF00"/>
                </a:solidFill>
                <a:latin typeface="+mn-lt"/>
                <a:ea typeface="+mn-ea"/>
                <a:cs typeface="+mn-cs"/>
              </a:defRPr>
            </a:pPr>
            <a:endParaRPr lang="en-US"/>
          </a:p>
        </c:txPr>
        <c:crossAx val="18979635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058843-ACCF-4FEC-AB1E-1BB48A8D9680}" type="datetimeFigureOut">
              <a:rPr lang="en-IN" smtClean="0"/>
              <a:t>24-12-2023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9DA65D-99D5-408A-81BA-8270A95167AF}" type="slidenum">
              <a:rPr lang="en-IN" smtClean="0"/>
              <a:t>‹#›</a:t>
            </a:fld>
            <a:endParaRPr lang="en-IN"/>
          </a:p>
        </p:txBody>
      </p:sp>
    </p:spTree>
    <p:extLst>
      <p:ext uri="{BB962C8B-B14F-4D97-AF65-F5344CB8AC3E}">
        <p14:creationId xmlns:p14="http://schemas.microsoft.com/office/powerpoint/2010/main" val="204745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89DA65D-99D5-408A-81BA-8270A95167AF}" type="slidenum">
              <a:rPr lang="en-IN" smtClean="0"/>
              <a:t>8</a:t>
            </a:fld>
            <a:endParaRPr lang="en-IN"/>
          </a:p>
        </p:txBody>
      </p:sp>
    </p:spTree>
    <p:extLst>
      <p:ext uri="{BB962C8B-B14F-4D97-AF65-F5344CB8AC3E}">
        <p14:creationId xmlns:p14="http://schemas.microsoft.com/office/powerpoint/2010/main" val="1065595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89DA65D-99D5-408A-81BA-8270A95167AF}" type="slidenum">
              <a:rPr lang="en-IN" smtClean="0"/>
              <a:t>12</a:t>
            </a:fld>
            <a:endParaRPr lang="en-IN"/>
          </a:p>
        </p:txBody>
      </p:sp>
    </p:spTree>
    <p:extLst>
      <p:ext uri="{BB962C8B-B14F-4D97-AF65-F5344CB8AC3E}">
        <p14:creationId xmlns:p14="http://schemas.microsoft.com/office/powerpoint/2010/main" val="2066166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41BA7-90BF-4034-95F9-177DD4F190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CEA87EB-E91B-4BDF-9ED0-9C0BC6C0B2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355A133-3765-4F68-92B2-37C4705A522E}"/>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923724E9-179B-498F-9015-0B8ED9044A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99EF43-7B91-4436-BFFD-DEE07E11892E}"/>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4031564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15D41-A42C-4473-B424-C0536CCEF02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3FD22F1-3A07-42E0-847E-DC94A5F93D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3809BB-34D5-4E16-A31E-297A90BF0C27}"/>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CE7EC3B0-146E-4056-9566-CA065E2E50F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1DEF4F-8628-4B2E-B6A2-02BCE2607145}"/>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4120076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33C7ED-11BB-4521-906E-37CE4DA5773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9B493F-64B9-45A7-80F3-CF3F8C5D95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4F02DD-5168-4C8A-815A-1B4231EDA2B2}"/>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93C037CF-A6A1-4ECF-A13A-D2919C268C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C67311-2ADD-4297-A90A-1869E40D36CB}"/>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4017298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FFAE0-723C-4369-B6CA-7609F7E1F7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035EE0E-103A-4FE7-8F66-8AB99F52AA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1E8365-FC40-4E96-813E-8F601437E9D8}"/>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A53B0EA1-19EC-476F-B692-D65B5B2AD5B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F70170-3F7B-4367-883E-AFFC44871E88}"/>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2752507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97AD-49F0-48DE-B790-835253A230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AA9C46-5017-4CE7-A938-4CBBB6B3F7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C80F13-1E3E-4F4B-936C-7C2E69FC5929}"/>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FCCAA4AF-5492-4981-9FA1-114BDDBE9F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37789C-1BA7-4BEB-B0E5-0B7BA3EA5E23}"/>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1557087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9A437-E4E5-4C39-92E6-D942EC4964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09DDE54-D279-4736-8E57-2D038C5DBD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C64343D-EECB-4DE3-99F1-F2C55A61D2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767A81C-D5F5-4A18-865D-F2FA208E6744}"/>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6" name="Footer Placeholder 5">
            <a:extLst>
              <a:ext uri="{FF2B5EF4-FFF2-40B4-BE49-F238E27FC236}">
                <a16:creationId xmlns:a16="http://schemas.microsoft.com/office/drawing/2014/main" id="{E246812F-0D84-4146-A65A-E26E3993A1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E4EDDE-FA9B-420D-9746-5AE9B425C60B}"/>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35180436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1F496-5AD8-4FD6-B32E-711C243FA7F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50FA168-8D5F-4B9A-B5AC-2817122F3B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5602DC-8874-4488-9702-00219B24FB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F524129-2E20-49FB-A89E-24E31D01E4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E468AAB-1739-4D70-9C36-0830535A29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83B8AE9-EF56-4EB9-92A8-9AD336153740}"/>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8" name="Footer Placeholder 7">
            <a:extLst>
              <a:ext uri="{FF2B5EF4-FFF2-40B4-BE49-F238E27FC236}">
                <a16:creationId xmlns:a16="http://schemas.microsoft.com/office/drawing/2014/main" id="{D43EF6C3-65A8-48F9-B005-F065F63D56D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0312045-B979-4250-9745-75E4981DA7FB}"/>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28638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2328B-4F8E-4C9D-8826-78D5031DF6A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57D4875-F48A-4B10-B028-2F7845CD7412}"/>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4" name="Footer Placeholder 3">
            <a:extLst>
              <a:ext uri="{FF2B5EF4-FFF2-40B4-BE49-F238E27FC236}">
                <a16:creationId xmlns:a16="http://schemas.microsoft.com/office/drawing/2014/main" id="{F5177B1D-DAAF-4472-935B-D8523DD54EB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3AE2983-4E33-472B-9128-26EDF5504118}"/>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15139308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84309F-0F31-46CE-9DEF-51D25F1AF96E}"/>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3" name="Footer Placeholder 2">
            <a:extLst>
              <a:ext uri="{FF2B5EF4-FFF2-40B4-BE49-F238E27FC236}">
                <a16:creationId xmlns:a16="http://schemas.microsoft.com/office/drawing/2014/main" id="{832E4273-D382-4741-BFB3-421BC93E2B6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D27A968-76F5-4F9A-B28C-6B7CC72B4CA9}"/>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3604335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B56A3-1377-4689-AF5C-121C2940F9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31FCBEF-49C9-431A-BBB2-8338F53485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44731D-5459-4351-81D7-6C9F6322EE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93166F-058B-419B-8E33-943EE62C3F2B}"/>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6" name="Footer Placeholder 5">
            <a:extLst>
              <a:ext uri="{FF2B5EF4-FFF2-40B4-BE49-F238E27FC236}">
                <a16:creationId xmlns:a16="http://schemas.microsoft.com/office/drawing/2014/main" id="{50C38BB6-6B88-4082-8E43-65DB0BB05A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75FE867-53D9-4608-9876-CA1BCE5BB148}"/>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2201114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1D755-483B-4A3C-8C0A-C9176EE40C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7813206-2F5B-46D9-A6A2-77A6FCDDC2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ADC1E4-A287-4468-A8C7-D1E63B693F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D4128-0B76-4680-AD36-98275F662848}"/>
              </a:ext>
            </a:extLst>
          </p:cNvPr>
          <p:cNvSpPr>
            <a:spLocks noGrp="1"/>
          </p:cNvSpPr>
          <p:nvPr>
            <p:ph type="dt" sz="half" idx="10"/>
          </p:nvPr>
        </p:nvSpPr>
        <p:spPr/>
        <p:txBody>
          <a:bodyPr/>
          <a:lstStyle/>
          <a:p>
            <a:fld id="{BAC34869-3FC0-4153-8303-853964DD0479}" type="datetimeFigureOut">
              <a:rPr lang="en-IN" smtClean="0"/>
              <a:t>24-12-2023</a:t>
            </a:fld>
            <a:endParaRPr lang="en-IN"/>
          </a:p>
        </p:txBody>
      </p:sp>
      <p:sp>
        <p:nvSpPr>
          <p:cNvPr id="6" name="Footer Placeholder 5">
            <a:extLst>
              <a:ext uri="{FF2B5EF4-FFF2-40B4-BE49-F238E27FC236}">
                <a16:creationId xmlns:a16="http://schemas.microsoft.com/office/drawing/2014/main" id="{287EBD56-CECE-4ABB-9819-0F94810FA8B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2B80B39-84FA-4BE1-B05D-8EC768AC6B1A}"/>
              </a:ext>
            </a:extLst>
          </p:cNvPr>
          <p:cNvSpPr>
            <a:spLocks noGrp="1"/>
          </p:cNvSpPr>
          <p:nvPr>
            <p:ph type="sldNum" sz="quarter" idx="12"/>
          </p:nvPr>
        </p:nvSpPr>
        <p:spPr/>
        <p:txBody>
          <a:bodyPr/>
          <a:lstStyle/>
          <a:p>
            <a:fld id="{0E69AA2A-554C-4852-98CD-B875F8FFA7DA}" type="slidenum">
              <a:rPr lang="en-IN" smtClean="0"/>
              <a:t>‹#›</a:t>
            </a:fld>
            <a:endParaRPr lang="en-IN"/>
          </a:p>
        </p:txBody>
      </p:sp>
    </p:spTree>
    <p:extLst>
      <p:ext uri="{BB962C8B-B14F-4D97-AF65-F5344CB8AC3E}">
        <p14:creationId xmlns:p14="http://schemas.microsoft.com/office/powerpoint/2010/main" val="3124768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DF0F23-45F9-4A78-9234-572AD5EE2A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7E6FA0B-C09E-489B-B132-5CAABA986A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4E7ABE1-29AB-4565-8EB0-EBD495C65D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34869-3FC0-4153-8303-853964DD0479}" type="datetimeFigureOut">
              <a:rPr lang="en-IN" smtClean="0"/>
              <a:t>24-12-2023</a:t>
            </a:fld>
            <a:endParaRPr lang="en-IN"/>
          </a:p>
        </p:txBody>
      </p:sp>
      <p:sp>
        <p:nvSpPr>
          <p:cNvPr id="5" name="Footer Placeholder 4">
            <a:extLst>
              <a:ext uri="{FF2B5EF4-FFF2-40B4-BE49-F238E27FC236}">
                <a16:creationId xmlns:a16="http://schemas.microsoft.com/office/drawing/2014/main" id="{17E537E7-FB51-427B-A2C9-605D5AD2AF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56C2B8B-4949-4B17-BC59-FA64AB2F6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69AA2A-554C-4852-98CD-B875F8FFA7DA}" type="slidenum">
              <a:rPr lang="en-IN" smtClean="0"/>
              <a:t>‹#›</a:t>
            </a:fld>
            <a:endParaRPr lang="en-IN"/>
          </a:p>
        </p:txBody>
      </p:sp>
    </p:spTree>
    <p:extLst>
      <p:ext uri="{BB962C8B-B14F-4D97-AF65-F5344CB8AC3E}">
        <p14:creationId xmlns:p14="http://schemas.microsoft.com/office/powerpoint/2010/main" val="336201970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chart" Target="../charts/chart8.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hyperlink" Target="https://www.linkedin.com/in/kshitij-khandare-7a7161111" TargetMode="External"/><Relationship Id="rId4" Type="http://schemas.openxmlformats.org/officeDocument/2006/relationships/hyperlink" Target="mailto:Kshitij.khandare@gmail.com" TargetMode="Externa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chart" Target="../charts/chart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9.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ctrTitle"/>
          </p:nvPr>
        </p:nvSpPr>
        <p:spPr/>
        <p:txBody>
          <a:bodyPr>
            <a:normAutofit/>
          </a:bodyPr>
          <a:lstStyle/>
          <a:p>
            <a:r>
              <a:rPr lang="en-IN" sz="5400" b="1" dirty="0">
                <a:solidFill>
                  <a:schemeClr val="accent5">
                    <a:lumMod val="20000"/>
                    <a:lumOff val="80000"/>
                  </a:schemeClr>
                </a:solidFill>
                <a:effectLst/>
                <a:latin typeface="Times New Roman" panose="02020603050405020304" pitchFamily="18" charset="0"/>
                <a:ea typeface="Calibri" panose="020F0502020204030204" pitchFamily="34" charset="0"/>
              </a:rPr>
              <a:t>"Pizza Place Sales Analysis"</a:t>
            </a:r>
            <a:endParaRPr lang="en-IN" sz="5400" b="1" dirty="0">
              <a:solidFill>
                <a:schemeClr val="accent5">
                  <a:lumMod val="20000"/>
                  <a:lumOff val="80000"/>
                </a:schemeClr>
              </a:solidFill>
            </a:endParaRPr>
          </a:p>
        </p:txBody>
      </p:sp>
      <p:sp>
        <p:nvSpPr>
          <p:cNvPr id="5" name="Subtitle 4">
            <a:extLst>
              <a:ext uri="{FF2B5EF4-FFF2-40B4-BE49-F238E27FC236}">
                <a16:creationId xmlns:a16="http://schemas.microsoft.com/office/drawing/2014/main" id="{7DFD4F9E-6354-46BB-91B2-BF75EB15F82D}"/>
              </a:ext>
            </a:extLst>
          </p:cNvPr>
          <p:cNvSpPr>
            <a:spLocks noGrp="1"/>
          </p:cNvSpPr>
          <p:nvPr>
            <p:ph type="subTitle" idx="1"/>
          </p:nvPr>
        </p:nvSpPr>
        <p:spPr/>
        <p:txBody>
          <a:bodyPr/>
          <a:lstStyle/>
          <a:p>
            <a:r>
              <a:rPr lang="en-IN" sz="28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"Uncovering Trends and Opportunities"</a:t>
            </a:r>
          </a:p>
          <a:p>
            <a:endParaRPr lang="en-IN" dirty="0"/>
          </a:p>
        </p:txBody>
      </p:sp>
    </p:spTree>
    <p:extLst>
      <p:ext uri="{BB962C8B-B14F-4D97-AF65-F5344CB8AC3E}">
        <p14:creationId xmlns:p14="http://schemas.microsoft.com/office/powerpoint/2010/main" val="3874017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rmAutofit/>
          </a:bodyPr>
          <a:lstStyle/>
          <a:p>
            <a:pPr algn="ctr"/>
            <a:r>
              <a:rPr lang="en-IN" sz="5400" b="1" dirty="0">
                <a:effectLst/>
                <a:latin typeface="Times New Roman" panose="02020603050405020304" pitchFamily="18" charset="0"/>
                <a:ea typeface="Calibri" panose="020F0502020204030204" pitchFamily="34" charset="0"/>
              </a:rPr>
              <a:t>Operational Improvements</a:t>
            </a:r>
            <a:endParaRPr lang="en-IN" sz="5400" b="1" dirty="0">
              <a:solidFill>
                <a:schemeClr val="accent5">
                  <a:lumMod val="20000"/>
                  <a:lumOff val="80000"/>
                </a:schemeClr>
              </a:solidFill>
            </a:endParaRPr>
          </a:p>
        </p:txBody>
      </p:sp>
      <p:sp>
        <p:nvSpPr>
          <p:cNvPr id="2" name="Content Placeholder 1">
            <a:extLst>
              <a:ext uri="{FF2B5EF4-FFF2-40B4-BE49-F238E27FC236}">
                <a16:creationId xmlns:a16="http://schemas.microsoft.com/office/drawing/2014/main" id="{6B0543EE-BF45-489C-8111-C2D483752C13}"/>
              </a:ext>
            </a:extLst>
          </p:cNvPr>
          <p:cNvSpPr>
            <a:spLocks noGrp="1"/>
          </p:cNvSpPr>
          <p:nvPr>
            <p:ph sz="half" idx="1"/>
          </p:nvPr>
        </p:nvSpPr>
        <p:spPr/>
        <p:txBody>
          <a:bodyPr>
            <a:normAutofit fontScale="92500" lnSpcReduction="10000"/>
          </a:bodyPr>
          <a:lstStyle/>
          <a:p>
            <a:r>
              <a:rPr lang="en-IN" sz="2000" b="1" dirty="0">
                <a:effectLst/>
                <a:latin typeface="Times New Roman" panose="02020603050405020304" pitchFamily="18" charset="0"/>
                <a:ea typeface="Times New Roman" panose="02020603050405020304" pitchFamily="18" charset="0"/>
              </a:rPr>
              <a:t>Staffing Adjustments During Peak Hours:</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Cross-Train Employees</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Implement Flexible Scheduling</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Utilize Part-Time or Temporary Staff</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Implement Performance Incentives</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Implement Technology Solutions</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Monitor and </a:t>
            </a:r>
            <a:r>
              <a:rPr lang="en-IN" sz="2000" dirty="0" err="1">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Analyze</a:t>
            </a: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 Data</a:t>
            </a:r>
          </a:p>
          <a:p>
            <a:pPr>
              <a:lnSpc>
                <a:spcPct val="12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Implement Queue Management Systems</a:t>
            </a:r>
          </a:p>
          <a:p>
            <a:endParaRPr lang="en-IN" sz="2000" b="1" dirty="0"/>
          </a:p>
        </p:txBody>
      </p:sp>
      <p:sp>
        <p:nvSpPr>
          <p:cNvPr id="6" name="Content Placeholder 5">
            <a:extLst>
              <a:ext uri="{FF2B5EF4-FFF2-40B4-BE49-F238E27FC236}">
                <a16:creationId xmlns:a16="http://schemas.microsoft.com/office/drawing/2014/main" id="{B3BCFE06-AA1C-4AEA-AF50-B5410A89ED18}"/>
              </a:ext>
            </a:extLst>
          </p:cNvPr>
          <p:cNvSpPr>
            <a:spLocks noGrp="1"/>
          </p:cNvSpPr>
          <p:nvPr>
            <p:ph sz="half" idx="2"/>
          </p:nvPr>
        </p:nvSpPr>
        <p:spPr>
          <a:xfrm>
            <a:off x="6172200" y="1825625"/>
            <a:ext cx="5181600" cy="4667250"/>
          </a:xfrm>
        </p:spPr>
        <p:txBody>
          <a:bodyPr>
            <a:normAutofit fontScale="92500" lnSpcReduction="10000"/>
          </a:bodyPr>
          <a:lstStyle/>
          <a:p>
            <a:r>
              <a:rPr lang="en-IN" sz="2000" b="1" dirty="0">
                <a:effectLst/>
                <a:latin typeface="Times New Roman" panose="02020603050405020304" pitchFamily="18" charset="0"/>
                <a:ea typeface="Times New Roman" panose="02020603050405020304" pitchFamily="18" charset="0"/>
              </a:rPr>
              <a:t>Operational Optimizations During Slower Periods:</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Training and Development</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Deep Cleaning and Maintenance</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Menu/Product Development</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Marketing and Promotions</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Inventory Management</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Employee Cross-Training</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Energy Efficiency Measures</a:t>
            </a:r>
          </a:p>
          <a:p>
            <a:pPr lvl="1">
              <a:lnSpc>
                <a:spcPct val="110000"/>
              </a:lnSpc>
              <a:spcAft>
                <a:spcPts val="1000"/>
              </a:spcAft>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Customer Feedback and Surveys</a:t>
            </a:r>
          </a:p>
          <a:p>
            <a:endParaRPr lang="en-IN" sz="2000" b="1" dirty="0"/>
          </a:p>
        </p:txBody>
      </p:sp>
    </p:spTree>
    <p:extLst>
      <p:ext uri="{BB962C8B-B14F-4D97-AF65-F5344CB8AC3E}">
        <p14:creationId xmlns:p14="http://schemas.microsoft.com/office/powerpoint/2010/main" val="2534262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a:xfrm>
            <a:off x="838200" y="365127"/>
            <a:ext cx="10515600" cy="779462"/>
          </a:xfrm>
        </p:spPr>
        <p:txBody>
          <a:bodyPr>
            <a:normAutofit fontScale="90000"/>
          </a:bodyPr>
          <a:lstStyle/>
          <a:p>
            <a:pPr algn="ctr"/>
            <a:r>
              <a:rPr lang="en-IN" sz="5400" b="1" dirty="0">
                <a:effectLst/>
                <a:latin typeface="Times New Roman" panose="02020603050405020304" pitchFamily="18" charset="0"/>
                <a:ea typeface="Calibri" panose="020F0502020204030204" pitchFamily="34" charset="0"/>
              </a:rPr>
              <a:t>Marketing Strategies</a:t>
            </a:r>
            <a:endParaRPr lang="en-IN" sz="5400" b="1" dirty="0">
              <a:solidFill>
                <a:schemeClr val="accent5">
                  <a:lumMod val="20000"/>
                  <a:lumOff val="80000"/>
                </a:schemeClr>
              </a:solidFill>
            </a:endParaRPr>
          </a:p>
        </p:txBody>
      </p:sp>
      <p:sp>
        <p:nvSpPr>
          <p:cNvPr id="2" name="Content Placeholder 1">
            <a:extLst>
              <a:ext uri="{FF2B5EF4-FFF2-40B4-BE49-F238E27FC236}">
                <a16:creationId xmlns:a16="http://schemas.microsoft.com/office/drawing/2014/main" id="{CB4119F6-DDA0-4A51-A2D4-82941A132AF4}"/>
              </a:ext>
            </a:extLst>
          </p:cNvPr>
          <p:cNvSpPr>
            <a:spLocks noGrp="1"/>
          </p:cNvSpPr>
          <p:nvPr>
            <p:ph sz="half" idx="1"/>
          </p:nvPr>
        </p:nvSpPr>
        <p:spPr/>
        <p:txBody>
          <a:bodyPr>
            <a:normAutofit/>
          </a:bodyPr>
          <a:lstStyle/>
          <a:p>
            <a:r>
              <a:rPr lang="en-IN" sz="1800" dirty="0">
                <a:effectLst/>
                <a:latin typeface="Times New Roman" panose="02020603050405020304" pitchFamily="18" charset="0"/>
                <a:ea typeface="Times New Roman" panose="02020603050405020304" pitchFamily="18" charset="0"/>
              </a:rPr>
              <a:t>Targeted Marketing and Promotions Strategies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Customer Segmentation</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Loyalty Programs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Personalized Offers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Social Media Advertising</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Collaborations and Partnerships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Geo-Targeted Ads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Online Reviews and Testimonials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Email Marketing Campaigns</a:t>
            </a:r>
          </a:p>
          <a:p>
            <a:endParaRPr lang="en-IN" dirty="0"/>
          </a:p>
        </p:txBody>
      </p:sp>
      <p:sp>
        <p:nvSpPr>
          <p:cNvPr id="6" name="Content Placeholder 5">
            <a:extLst>
              <a:ext uri="{FF2B5EF4-FFF2-40B4-BE49-F238E27FC236}">
                <a16:creationId xmlns:a16="http://schemas.microsoft.com/office/drawing/2014/main" id="{CA0C7207-853D-4AA9-A058-22E721913C84}"/>
              </a:ext>
            </a:extLst>
          </p:cNvPr>
          <p:cNvSpPr>
            <a:spLocks noGrp="1"/>
          </p:cNvSpPr>
          <p:nvPr>
            <p:ph sz="half" idx="2"/>
          </p:nvPr>
        </p:nvSpPr>
        <p:spPr/>
        <p:txBody>
          <a:bodyPr>
            <a:normAutofit/>
          </a:bodyPr>
          <a:lstStyle/>
          <a:p>
            <a:r>
              <a:rPr lang="en-IN" sz="1800" dirty="0">
                <a:effectLst/>
                <a:latin typeface="Times New Roman" panose="02020603050405020304" pitchFamily="18" charset="0"/>
                <a:ea typeface="Times New Roman" panose="02020603050405020304" pitchFamily="18" charset="0"/>
              </a:rPr>
              <a:t>Utilizing Bestselling Pizzas in Promotional Materials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Bundle Deals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Limited-Time Offers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Customer </a:t>
            </a:r>
            <a:r>
              <a:rPr lang="en-IN" sz="1400" dirty="0" err="1">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Favorites</a:t>
            </a: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 Menu</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Social Media Contests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Upselling and Cross-Selling</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Customer Testimonials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Exclusive VIP Offers</a:t>
            </a:r>
          </a:p>
          <a:p>
            <a:pPr lvl="1">
              <a:lnSpc>
                <a:spcPct val="120000"/>
              </a:lnSpc>
              <a:spcAft>
                <a:spcPts val="1000"/>
              </a:spcAft>
            </a:pPr>
            <a:r>
              <a:rPr lang="en-IN" sz="14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Seasonal Variations</a:t>
            </a:r>
          </a:p>
          <a:p>
            <a:pPr lvl="1"/>
            <a:endParaRPr lang="en-IN" dirty="0"/>
          </a:p>
        </p:txBody>
      </p:sp>
    </p:spTree>
    <p:extLst>
      <p:ext uri="{BB962C8B-B14F-4D97-AF65-F5344CB8AC3E}">
        <p14:creationId xmlns:p14="http://schemas.microsoft.com/office/powerpoint/2010/main" val="1910050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3">
            <a:extLst>
              <a:ext uri="{BEBA8EAE-BF5A-486C-A8C5-ECC9F3942E4B}">
                <a14:imgProps xmlns:a14="http://schemas.microsoft.com/office/drawing/2010/main">
                  <a14:imgLayer r:embed="rId4">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152399"/>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idx="4294967295"/>
          </p:nvPr>
        </p:nvSpPr>
        <p:spPr>
          <a:xfrm>
            <a:off x="290944" y="204788"/>
            <a:ext cx="5349443" cy="737322"/>
          </a:xfrm>
        </p:spPr>
        <p:txBody>
          <a:bodyPr>
            <a:noAutofit/>
          </a:bodyPr>
          <a:lstStyle/>
          <a:p>
            <a:pPr algn="ctr"/>
            <a:r>
              <a:rPr lang="en-IN" sz="3600" b="1" dirty="0">
                <a:effectLst/>
                <a:latin typeface="Times New Roman" panose="02020603050405020304" pitchFamily="18" charset="0"/>
                <a:ea typeface="Calibri" panose="020F0502020204030204" pitchFamily="34" charset="0"/>
              </a:rPr>
              <a:t>Menu Revitalization</a:t>
            </a:r>
            <a:endParaRPr lang="en-IN" sz="3600" b="1" dirty="0">
              <a:solidFill>
                <a:schemeClr val="accent5">
                  <a:lumMod val="20000"/>
                  <a:lumOff val="80000"/>
                </a:schemeClr>
              </a:solidFill>
            </a:endParaRPr>
          </a:p>
        </p:txBody>
      </p:sp>
      <p:sp>
        <p:nvSpPr>
          <p:cNvPr id="5" name="Subtitle 4">
            <a:extLst>
              <a:ext uri="{FF2B5EF4-FFF2-40B4-BE49-F238E27FC236}">
                <a16:creationId xmlns:a16="http://schemas.microsoft.com/office/drawing/2014/main" id="{7DFD4F9E-6354-46BB-91B2-BF75EB15F82D}"/>
              </a:ext>
            </a:extLst>
          </p:cNvPr>
          <p:cNvSpPr>
            <a:spLocks noGrp="1"/>
          </p:cNvSpPr>
          <p:nvPr>
            <p:ph type="body" sz="half" idx="4294967295"/>
          </p:nvPr>
        </p:nvSpPr>
        <p:spPr>
          <a:xfrm>
            <a:off x="276297" y="994499"/>
            <a:ext cx="5640388" cy="5597235"/>
          </a:xfrm>
        </p:spPr>
        <p:txBody>
          <a:bodyPr numCol="2">
            <a:normAutofit fontScale="32500" lnSpcReduction="20000"/>
          </a:bodyPr>
          <a:lstStyle/>
          <a:p>
            <a:pPr lvl="1" algn="r">
              <a:lnSpc>
                <a:spcPct val="120000"/>
              </a:lnSpc>
              <a:spcBef>
                <a:spcPts val="600"/>
              </a:spcBef>
              <a:spcAft>
                <a:spcPts val="600"/>
              </a:spcAft>
            </a:pPr>
            <a:r>
              <a:rPr lang="en-US" sz="5400" b="1" dirty="0">
                <a:solidFill>
                  <a:srgbClr val="FFFF00"/>
                </a:solidFill>
                <a:latin typeface="Times New Roman" panose="02020603050405020304" pitchFamily="18" charset="0"/>
                <a:cs typeface="Times New Roman" panose="02020603050405020304" pitchFamily="18" charset="0"/>
              </a:rPr>
              <a:t>F</a:t>
            </a:r>
            <a:r>
              <a:rPr lang="en-IN" sz="5400" b="1" dirty="0" err="1">
                <a:solidFill>
                  <a:srgbClr val="FFFF00"/>
                </a:solidFill>
                <a:latin typeface="Times New Roman" panose="02020603050405020304" pitchFamily="18" charset="0"/>
                <a:cs typeface="Times New Roman" panose="02020603050405020304" pitchFamily="18" charset="0"/>
              </a:rPr>
              <a:t>ollowing</a:t>
            </a:r>
            <a:r>
              <a:rPr lang="en-IN" sz="5400" b="1" dirty="0">
                <a:solidFill>
                  <a:srgbClr val="FFFF00"/>
                </a:solidFill>
                <a:latin typeface="Times New Roman" panose="02020603050405020304" pitchFamily="18" charset="0"/>
                <a:cs typeface="Times New Roman" panose="02020603050405020304" pitchFamily="18" charset="0"/>
              </a:rPr>
              <a:t> point are  helpful</a:t>
            </a:r>
            <a:endParaRPr lang="en-IN" sz="5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Sales Analysis Customer Feedback</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Profitability Assessment</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Seasonal Considerations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Menu Simplification</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Competitive Analysis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Limited-Time Feedback</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Customer Surveys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Trend Analysis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Seasonal Specials</a:t>
            </a:r>
          </a:p>
          <a:p>
            <a:pPr lvl="1">
              <a:lnSpc>
                <a:spcPct val="120000"/>
              </a:lnSpc>
              <a:spcBef>
                <a:spcPts val="600"/>
              </a:spcBef>
              <a:spcAft>
                <a:spcPts val="600"/>
              </a:spcAft>
            </a:pPr>
            <a:endParaRPr lang="en-IN" sz="5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1">
              <a:lnSpc>
                <a:spcPct val="120000"/>
              </a:lnSpc>
              <a:spcBef>
                <a:spcPts val="600"/>
              </a:spcBef>
              <a:spcAft>
                <a:spcPts val="600"/>
              </a:spcAft>
            </a:pPr>
            <a:endParaRPr lang="en-IN" sz="5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Marketing Campaigns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Upselling Strategies</a:t>
            </a: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Customer </a:t>
            </a:r>
            <a:r>
              <a:rPr lang="en-IN" sz="5400" dirty="0" err="1">
                <a:effectLst/>
                <a:latin typeface="Times New Roman" panose="02020603050405020304" pitchFamily="18" charset="0"/>
                <a:ea typeface="Times New Roman" panose="02020603050405020304" pitchFamily="18" charset="0"/>
                <a:cs typeface="Times New Roman" panose="02020603050405020304" pitchFamily="18" charset="0"/>
              </a:rPr>
              <a:t>Favorites</a:t>
            </a:r>
            <a:endParaRPr lang="en-IN" sz="5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lvl="1">
              <a:lnSpc>
                <a:spcPct val="120000"/>
              </a:lnSpc>
              <a:spcBef>
                <a:spcPts val="600"/>
              </a:spcBef>
              <a:spcAft>
                <a:spcPts val="600"/>
              </a:spcAft>
            </a:pPr>
            <a:r>
              <a:rPr lang="en-IN" sz="5400" dirty="0">
                <a:effectLst/>
                <a:latin typeface="Times New Roman" panose="02020603050405020304" pitchFamily="18" charset="0"/>
                <a:ea typeface="Times New Roman" panose="02020603050405020304" pitchFamily="18" charset="0"/>
                <a:cs typeface="Times New Roman" panose="02020603050405020304" pitchFamily="18" charset="0"/>
              </a:rPr>
              <a:t>Health-Conscious Options</a:t>
            </a:r>
          </a:p>
          <a:p>
            <a:pPr marL="342900" indent="-342900" algn="just">
              <a:buFont typeface="Arial" panose="020B0604020202020204" pitchFamily="34" charset="0"/>
              <a:buChar char="•"/>
            </a:pPr>
            <a:endParaRPr lang="en-IN" sz="2400" dirty="0"/>
          </a:p>
        </p:txBody>
      </p:sp>
      <p:graphicFrame>
        <p:nvGraphicFramePr>
          <p:cNvPr id="6" name="Picture Placeholder 5">
            <a:extLst>
              <a:ext uri="{FF2B5EF4-FFF2-40B4-BE49-F238E27FC236}">
                <a16:creationId xmlns:a16="http://schemas.microsoft.com/office/drawing/2014/main" id="{3EF1F3D7-2FD3-43AB-A3D6-7CD2580D7E20}"/>
              </a:ext>
            </a:extLst>
          </p:cNvPr>
          <p:cNvGraphicFramePr>
            <a:graphicFrameLocks noGrp="1"/>
          </p:cNvGraphicFramePr>
          <p:nvPr>
            <p:ph type="pic" idx="4294967295"/>
            <p:extLst>
              <p:ext uri="{D42A27DB-BD31-4B8C-83A1-F6EECF244321}">
                <p14:modId xmlns:p14="http://schemas.microsoft.com/office/powerpoint/2010/main" val="1510103312"/>
              </p:ext>
            </p:extLst>
          </p:nvPr>
        </p:nvGraphicFramePr>
        <p:xfrm>
          <a:off x="5916685" y="1413164"/>
          <a:ext cx="5999018" cy="487362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38905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Autofit/>
          </a:bodyPr>
          <a:lstStyle/>
          <a:p>
            <a:pPr algn="ctr"/>
            <a:r>
              <a:rPr lang="en-IN" sz="5400" b="1" dirty="0">
                <a:effectLst/>
                <a:latin typeface="Times New Roman" panose="02020603050405020304" pitchFamily="18" charset="0"/>
                <a:ea typeface="Calibri" panose="020F0502020204030204" pitchFamily="34" charset="0"/>
              </a:rPr>
              <a:t>Seasonal Promotions</a:t>
            </a:r>
            <a:endParaRPr lang="en-IN" sz="5400" b="1" dirty="0">
              <a:solidFill>
                <a:schemeClr val="accent5">
                  <a:lumMod val="20000"/>
                  <a:lumOff val="80000"/>
                </a:schemeClr>
              </a:solidFill>
            </a:endParaRPr>
          </a:p>
        </p:txBody>
      </p:sp>
      <p:sp>
        <p:nvSpPr>
          <p:cNvPr id="2" name="Content Placeholder 1">
            <a:extLst>
              <a:ext uri="{FF2B5EF4-FFF2-40B4-BE49-F238E27FC236}">
                <a16:creationId xmlns:a16="http://schemas.microsoft.com/office/drawing/2014/main" id="{A771A096-892B-43BE-995F-4AF98DC9D1B9}"/>
              </a:ext>
            </a:extLst>
          </p:cNvPr>
          <p:cNvSpPr>
            <a:spLocks noGrp="1"/>
          </p:cNvSpPr>
          <p:nvPr>
            <p:ph sz="half" idx="1"/>
          </p:nvPr>
        </p:nvSpPr>
        <p:spPr>
          <a:xfrm>
            <a:off x="838200" y="1825625"/>
            <a:ext cx="5181600" cy="4866120"/>
          </a:xfrm>
        </p:spPr>
        <p:txBody>
          <a:bodyPr>
            <a:normAutofit/>
          </a:bodyPr>
          <a:lstStyle/>
          <a:p>
            <a:r>
              <a:rPr lang="en-IN" sz="1800" dirty="0">
                <a:solidFill>
                  <a:srgbClr val="FFFF00"/>
                </a:solidFill>
                <a:effectLst/>
                <a:latin typeface="Times New Roman" panose="02020603050405020304" pitchFamily="18" charset="0"/>
                <a:ea typeface="Times New Roman" panose="02020603050405020304" pitchFamily="18" charset="0"/>
              </a:rPr>
              <a:t>Strategies for Planning Seasonal Promotions</a:t>
            </a: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Understand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Align with Holidays and Events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Limited-Time Menu Items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Weather-Responsive Promotions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Bundle Deals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Loyalty Programs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Social Media Campaigns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Collaborations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Early-Bird Specials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Themed Events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
        <p:nvSpPr>
          <p:cNvPr id="6" name="Content Placeholder 5">
            <a:extLst>
              <a:ext uri="{FF2B5EF4-FFF2-40B4-BE49-F238E27FC236}">
                <a16:creationId xmlns:a16="http://schemas.microsoft.com/office/drawing/2014/main" id="{3484D472-EDB6-4921-BFBB-B18375FCB862}"/>
              </a:ext>
            </a:extLst>
          </p:cNvPr>
          <p:cNvSpPr>
            <a:spLocks noGrp="1"/>
          </p:cNvSpPr>
          <p:nvPr>
            <p:ph sz="half" idx="2"/>
          </p:nvPr>
        </p:nvSpPr>
        <p:spPr>
          <a:xfrm>
            <a:off x="6172200" y="1825625"/>
            <a:ext cx="5181600" cy="4866120"/>
          </a:xfrm>
        </p:spPr>
        <p:txBody>
          <a:bodyPr>
            <a:normAutofit/>
          </a:bodyPr>
          <a:lstStyle/>
          <a:p>
            <a:r>
              <a:rPr lang="en-IN" sz="1800" dirty="0">
                <a:solidFill>
                  <a:srgbClr val="FFFF00"/>
                </a:solidFill>
                <a:effectLst/>
                <a:latin typeface="Times New Roman" panose="02020603050405020304" pitchFamily="18" charset="0"/>
                <a:ea typeface="Times New Roman" panose="02020603050405020304" pitchFamily="18" charset="0"/>
              </a:rPr>
              <a:t>Offering Discounts During Slower Seasons</a:t>
            </a: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Off-Peak Hours Discounts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Weekday Specials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Subscription Services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Flash Sales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Bundle Deals for Regulars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Digital Marketing Campaigns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Collaborate with Local Businesses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Seasonal Discount Cards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Survey and Reward</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pPr lvl="1">
              <a:lnSpc>
                <a:spcPct val="120000"/>
              </a:lnSpc>
              <a:spcAft>
                <a:spcPts val="1000"/>
              </a:spcAft>
            </a:pPr>
            <a:r>
              <a:rPr lang="en-IN" sz="1400" dirty="0">
                <a:effectLst/>
                <a:latin typeface="Times New Roman" panose="02020603050405020304" pitchFamily="18" charset="0"/>
                <a:ea typeface="Times New Roman" panose="02020603050405020304" pitchFamily="18" charset="0"/>
                <a:cs typeface="Times New Roman" panose="02020603050405020304" pitchFamily="18" charset="0"/>
              </a:rPr>
              <a:t>Referral Discounts</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605944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a:xfrm>
            <a:off x="838200" y="365125"/>
            <a:ext cx="10515600" cy="779463"/>
          </a:xfrm>
        </p:spPr>
        <p:txBody>
          <a:bodyPr>
            <a:noAutofit/>
          </a:bodyPr>
          <a:lstStyle/>
          <a:p>
            <a:pPr algn="ctr"/>
            <a:r>
              <a:rPr lang="en-IN" sz="5400" b="1" dirty="0">
                <a:effectLst/>
                <a:latin typeface="Times New Roman" panose="02020603050405020304" pitchFamily="18" charset="0"/>
                <a:ea typeface="Calibri" panose="020F0502020204030204" pitchFamily="34" charset="0"/>
              </a:rPr>
              <a:t>Conclusion</a:t>
            </a:r>
            <a:endParaRPr lang="en-IN" sz="5400" b="1" dirty="0">
              <a:solidFill>
                <a:schemeClr val="accent5">
                  <a:lumMod val="20000"/>
                  <a:lumOff val="80000"/>
                </a:schemeClr>
              </a:solidFill>
            </a:endParaRPr>
          </a:p>
        </p:txBody>
      </p:sp>
      <p:sp>
        <p:nvSpPr>
          <p:cNvPr id="5" name="Subtitle 4">
            <a:extLst>
              <a:ext uri="{FF2B5EF4-FFF2-40B4-BE49-F238E27FC236}">
                <a16:creationId xmlns:a16="http://schemas.microsoft.com/office/drawing/2014/main" id="{7DFD4F9E-6354-46BB-91B2-BF75EB15F82D}"/>
              </a:ext>
            </a:extLst>
          </p:cNvPr>
          <p:cNvSpPr>
            <a:spLocks noGrp="1"/>
          </p:cNvSpPr>
          <p:nvPr>
            <p:ph idx="1"/>
          </p:nvPr>
        </p:nvSpPr>
        <p:spPr>
          <a:xfrm>
            <a:off x="838200" y="1399310"/>
            <a:ext cx="10515600" cy="5209308"/>
          </a:xfrm>
        </p:spPr>
        <p:txBody>
          <a:bodyPr>
            <a:normAutofit lnSpcReduction="10000"/>
          </a:bodyPr>
          <a:lstStyle/>
          <a:p>
            <a:pPr algn="just">
              <a:lnSpc>
                <a:spcPct val="110000"/>
              </a:lnSpc>
              <a:spcAft>
                <a:spcPts val="1000"/>
              </a:spcAft>
            </a:pPr>
            <a:r>
              <a:rPr lang="en-IN" sz="19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The analysis of pizza place sales data provides actionable insights for improving operations, marketing strategies, and menu offerings. By leveraging these findings, the pizza place can enhance customer satisfaction, drive sales, and ultimately optimize business performance.</a:t>
            </a:r>
            <a:endParaRPr lang="en-IN" sz="1900" dirty="0">
              <a:solidFill>
                <a:srgbClr val="FFFF00"/>
              </a:solidFill>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pPr>
            <a:r>
              <a:rPr lang="en-IN" sz="19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By combining staffing adjustments during peak hours with operational optimizations during slower periods, you can create a more agile and efficient business operation.</a:t>
            </a:r>
            <a:endParaRPr lang="en-IN" sz="1900" dirty="0">
              <a:solidFill>
                <a:srgbClr val="FFFF00"/>
              </a:solidFill>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pPr>
            <a:r>
              <a:rPr lang="en-IN" sz="19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By combining targeted marketing strategies with the promotion of bestselling pizzas, you can create compelling campaigns that resonate with your audience and drive both new and repeat business.</a:t>
            </a:r>
            <a:endParaRPr lang="en-IN" sz="1900" dirty="0">
              <a:solidFill>
                <a:srgbClr val="FFFF00"/>
              </a:solidFill>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0000"/>
              </a:lnSpc>
            </a:pPr>
            <a:r>
              <a:rPr lang="en-IN" sz="1900" dirty="0">
                <a:solidFill>
                  <a:srgbClr val="FFFF00"/>
                </a:solidFill>
                <a:effectLst/>
                <a:latin typeface="Times New Roman" panose="02020603050405020304" pitchFamily="18" charset="0"/>
                <a:ea typeface="Times New Roman" panose="02020603050405020304" pitchFamily="18" charset="0"/>
              </a:rPr>
              <a:t>Regularly evaluating and adjusting your pizza menu based on performance is essential for keeping your offerings fresh, appealing, and aligned with customer preferences. It's important to strike a balance between maintaining popular classics and introducing innovative options to keep customers excited about your menu.</a:t>
            </a:r>
          </a:p>
          <a:p>
            <a:pPr algn="just">
              <a:lnSpc>
                <a:spcPct val="110000"/>
              </a:lnSpc>
            </a:pPr>
            <a:r>
              <a:rPr lang="en-IN" sz="19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By strategically planning seasonal promotions and offering discounts during slower seasons, you can effectively manage demand, attract new customers, and retain existing ones. It's crucial to stay flexible and adapt your promotions based on the unique characteristics of each season and the evolving preferences of your customer base.</a:t>
            </a:r>
            <a:endParaRPr lang="en-IN" sz="1900" dirty="0">
              <a:solidFill>
                <a:srgbClr val="FFFF00"/>
              </a:solidFill>
              <a:effectLst/>
              <a:latin typeface="Calibri" panose="020F0502020204030204" pitchFamily="34" charset="0"/>
              <a:ea typeface="Times New Roman" panose="02020603050405020304" pitchFamily="18" charset="0"/>
              <a:cs typeface="Times New Roman" panose="02020603050405020304" pitchFamily="18" charset="0"/>
            </a:endParaRPr>
          </a:p>
          <a:p>
            <a:pPr algn="just"/>
            <a:endParaRPr lang="en-IN" sz="2400" dirty="0"/>
          </a:p>
        </p:txBody>
      </p:sp>
    </p:spTree>
    <p:extLst>
      <p:ext uri="{BB962C8B-B14F-4D97-AF65-F5344CB8AC3E}">
        <p14:creationId xmlns:p14="http://schemas.microsoft.com/office/powerpoint/2010/main" val="4240982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ctrTitle" idx="4294967295"/>
          </p:nvPr>
        </p:nvSpPr>
        <p:spPr>
          <a:xfrm>
            <a:off x="1524000" y="2235200"/>
            <a:ext cx="9144000" cy="2387600"/>
          </a:xfrm>
        </p:spPr>
        <p:txBody>
          <a:bodyPr>
            <a:normAutofit/>
          </a:bodyPr>
          <a:lstStyle/>
          <a:p>
            <a:pPr algn="ctr"/>
            <a:r>
              <a:rPr lang="en-IN" sz="9600" b="1" dirty="0">
                <a:solidFill>
                  <a:srgbClr val="FFC000"/>
                </a:solidFill>
                <a:effectLst/>
                <a:latin typeface="Times New Roman" panose="02020603050405020304" pitchFamily="18" charset="0"/>
                <a:ea typeface="Calibri" panose="020F0502020204030204" pitchFamily="34" charset="0"/>
              </a:rPr>
              <a:t>Q&amp;A</a:t>
            </a:r>
            <a:endParaRPr lang="en-IN" sz="9600" b="1" dirty="0">
              <a:solidFill>
                <a:srgbClr val="FFC000"/>
              </a:solidFill>
            </a:endParaRPr>
          </a:p>
        </p:txBody>
      </p:sp>
    </p:spTree>
    <p:extLst>
      <p:ext uri="{BB962C8B-B14F-4D97-AF65-F5344CB8AC3E}">
        <p14:creationId xmlns:p14="http://schemas.microsoft.com/office/powerpoint/2010/main" val="2504711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ctrTitle"/>
          </p:nvPr>
        </p:nvSpPr>
        <p:spPr>
          <a:xfrm>
            <a:off x="1524000" y="1655618"/>
            <a:ext cx="9144000" cy="2133600"/>
          </a:xfrm>
        </p:spPr>
        <p:txBody>
          <a:bodyPr>
            <a:normAutofit/>
          </a:bodyPr>
          <a:lstStyle/>
          <a:p>
            <a:pPr algn="ctr"/>
            <a:r>
              <a:rPr lang="en-IN" sz="9600" b="1" dirty="0">
                <a:solidFill>
                  <a:srgbClr val="FFC000"/>
                </a:solidFill>
                <a:effectLst/>
                <a:latin typeface="Times New Roman" panose="02020603050405020304" pitchFamily="18" charset="0"/>
                <a:ea typeface="Calibri" panose="020F0502020204030204" pitchFamily="34" charset="0"/>
              </a:rPr>
              <a:t>THANK YOU</a:t>
            </a:r>
            <a:endParaRPr lang="en-IN" sz="9600" b="1" dirty="0">
              <a:solidFill>
                <a:srgbClr val="FFC000"/>
              </a:solidFill>
            </a:endParaRPr>
          </a:p>
        </p:txBody>
      </p:sp>
      <p:sp>
        <p:nvSpPr>
          <p:cNvPr id="6" name="Subtitle 5">
            <a:extLst>
              <a:ext uri="{FF2B5EF4-FFF2-40B4-BE49-F238E27FC236}">
                <a16:creationId xmlns:a16="http://schemas.microsoft.com/office/drawing/2014/main" id="{6748F32C-E268-440B-9D14-74E93363CFC9}"/>
              </a:ext>
            </a:extLst>
          </p:cNvPr>
          <p:cNvSpPr>
            <a:spLocks noGrp="1"/>
          </p:cNvSpPr>
          <p:nvPr>
            <p:ph type="subTitle" idx="1"/>
          </p:nvPr>
        </p:nvSpPr>
        <p:spPr>
          <a:xfrm>
            <a:off x="1524000" y="5056765"/>
            <a:ext cx="9144000" cy="1655762"/>
          </a:xfrm>
        </p:spPr>
        <p:txBody>
          <a:bodyPr>
            <a:normAutofit fontScale="55000" lnSpcReduction="20000"/>
          </a:bodyPr>
          <a:lstStyle/>
          <a:p>
            <a:pPr algn="l"/>
            <a:r>
              <a:rPr lang="en-US" dirty="0"/>
              <a:t>PROJECT BY </a:t>
            </a:r>
          </a:p>
          <a:p>
            <a:pPr algn="l"/>
            <a:r>
              <a:rPr lang="en-US" dirty="0"/>
              <a:t>KSHITIJ KHANDARE</a:t>
            </a:r>
          </a:p>
          <a:p>
            <a:pPr algn="l"/>
            <a:r>
              <a:rPr lang="en-US" dirty="0">
                <a:hlinkClick r:id="rId4"/>
              </a:rPr>
              <a:t>Gmail-id:- Kshitij.khandare@gmail.com</a:t>
            </a:r>
            <a:endParaRPr lang="en-US" dirty="0"/>
          </a:p>
          <a:p>
            <a:pPr algn="l"/>
            <a:r>
              <a:rPr lang="en-US" dirty="0"/>
              <a:t>Portfolio link:- https://peerlist.io/kshitij_k</a:t>
            </a:r>
          </a:p>
          <a:p>
            <a:pPr algn="l"/>
            <a:r>
              <a:rPr lang="en-US" dirty="0" err="1"/>
              <a:t>Linkedin</a:t>
            </a:r>
            <a:r>
              <a:rPr lang="en-US" dirty="0"/>
              <a:t> id:- </a:t>
            </a:r>
            <a:r>
              <a:rPr lang="en-US" dirty="0">
                <a:hlinkClick r:id="rId5"/>
              </a:rPr>
              <a:t>https://www.linkedin.com/in/kshitij-khandare-7a7161111</a:t>
            </a:r>
            <a:endParaRPr lang="en-US" dirty="0"/>
          </a:p>
          <a:p>
            <a:pPr algn="l"/>
            <a:r>
              <a:rPr lang="en-US" dirty="0" err="1"/>
              <a:t>Github</a:t>
            </a:r>
            <a:r>
              <a:rPr lang="en-US" dirty="0"/>
              <a:t> id:- https://github.com/KshitijKhandare</a:t>
            </a:r>
          </a:p>
          <a:p>
            <a:pPr algn="l"/>
            <a:endParaRPr lang="en-IN" dirty="0"/>
          </a:p>
        </p:txBody>
      </p:sp>
    </p:spTree>
    <p:extLst>
      <p:ext uri="{BB962C8B-B14F-4D97-AF65-F5344CB8AC3E}">
        <p14:creationId xmlns:p14="http://schemas.microsoft.com/office/powerpoint/2010/main" val="1441504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rmAutofit/>
          </a:bodyPr>
          <a:lstStyle/>
          <a:p>
            <a:pPr algn="ctr"/>
            <a:r>
              <a:rPr lang="en-IN" sz="1800" b="1" dirty="0">
                <a:effectLst/>
                <a:latin typeface="Times New Roman" panose="02020603050405020304" pitchFamily="18" charset="0"/>
                <a:ea typeface="Calibri" panose="020F0502020204030204" pitchFamily="34" charset="0"/>
              </a:rPr>
              <a:t> </a:t>
            </a:r>
            <a:r>
              <a:rPr lang="en-IN" sz="5400" b="1" dirty="0">
                <a:effectLst/>
                <a:latin typeface="Times New Roman" panose="02020603050405020304" pitchFamily="18" charset="0"/>
                <a:ea typeface="Calibri" panose="020F0502020204030204" pitchFamily="34" charset="0"/>
              </a:rPr>
              <a:t>Introduction</a:t>
            </a:r>
            <a:endParaRPr lang="en-IN" sz="5400" b="1" dirty="0">
              <a:solidFill>
                <a:schemeClr val="accent5">
                  <a:lumMod val="20000"/>
                  <a:lumOff val="80000"/>
                </a:schemeClr>
              </a:solidFill>
            </a:endParaRPr>
          </a:p>
        </p:txBody>
      </p:sp>
      <p:sp>
        <p:nvSpPr>
          <p:cNvPr id="5" name="Subtitle 4">
            <a:extLst>
              <a:ext uri="{FF2B5EF4-FFF2-40B4-BE49-F238E27FC236}">
                <a16:creationId xmlns:a16="http://schemas.microsoft.com/office/drawing/2014/main" id="{7DFD4F9E-6354-46BB-91B2-BF75EB15F82D}"/>
              </a:ext>
            </a:extLst>
          </p:cNvPr>
          <p:cNvSpPr>
            <a:spLocks noGrp="1"/>
          </p:cNvSpPr>
          <p:nvPr>
            <p:ph idx="1"/>
          </p:nvPr>
        </p:nvSpPr>
        <p:spPr/>
        <p:txBody>
          <a:bodyPr>
            <a:normAutofit fontScale="85000" lnSpcReduction="10000"/>
          </a:bodyPr>
          <a:lstStyle/>
          <a:p>
            <a:pPr algn="just">
              <a:lnSpc>
                <a:spcPct val="115000"/>
              </a:lnSpc>
              <a:spcAft>
                <a:spcPts val="1000"/>
              </a:spcAft>
            </a:pPr>
            <a:r>
              <a:rPr lang="en-IN" sz="2400" dirty="0">
                <a:solidFill>
                  <a:srgbClr val="FFC000"/>
                </a:solidFill>
                <a:effectLst/>
                <a:latin typeface="Times New Roman" panose="02020603050405020304" pitchFamily="18" charset="0"/>
                <a:ea typeface="Calibri" panose="020F0502020204030204" pitchFamily="34" charset="0"/>
                <a:cs typeface="Times New Roman" panose="02020603050405020304" pitchFamily="18" charset="0"/>
              </a:rPr>
              <a:t>The project aims to address issues related to the smooth flow of marketing domains, specifically Product, Price, Promotion, Place, and People. It is strategic in nature, aiming to enhance overall business effectiveness.</a:t>
            </a:r>
          </a:p>
          <a:p>
            <a:pPr algn="just">
              <a:lnSpc>
                <a:spcPct val="115000"/>
              </a:lnSpc>
              <a:spcAft>
                <a:spcPts val="1000"/>
              </a:spcAft>
            </a:pPr>
            <a:r>
              <a:rPr lang="en-IN" sz="2400" dirty="0">
                <a:solidFill>
                  <a:srgbClr val="FFC000"/>
                </a:solidFill>
                <a:effectLst/>
                <a:latin typeface="Times New Roman" panose="02020603050405020304" pitchFamily="18" charset="0"/>
                <a:ea typeface="Calibri" panose="020F0502020204030204" pitchFamily="34" charset="0"/>
                <a:cs typeface="Times New Roman" panose="02020603050405020304" pitchFamily="18" charset="0"/>
              </a:rPr>
              <a:t>The need for this project arises from identified problems within these domains. Customer insights and data support the decision to undertake this initiative. The project is of substantial size, covering multiple marketing domains and involving data analysis.</a:t>
            </a:r>
          </a:p>
          <a:p>
            <a:pPr algn="just">
              <a:lnSpc>
                <a:spcPct val="115000"/>
              </a:lnSpc>
              <a:spcAft>
                <a:spcPts val="1000"/>
              </a:spcAft>
            </a:pPr>
            <a:r>
              <a:rPr lang="en-IN" sz="2400" dirty="0">
                <a:solidFill>
                  <a:srgbClr val="FFC000"/>
                </a:solidFill>
                <a:effectLst/>
                <a:latin typeface="Times New Roman" panose="02020603050405020304" pitchFamily="18" charset="0"/>
                <a:ea typeface="Calibri" panose="020F0502020204030204" pitchFamily="34" charset="0"/>
                <a:cs typeface="Times New Roman" panose="02020603050405020304" pitchFamily="18" charset="0"/>
              </a:rPr>
              <a:t>The project involves a step-by-step process, starting with a thorough examination of the five marketing domains. It aims to understand and enhance the flow between these departments. </a:t>
            </a:r>
          </a:p>
          <a:p>
            <a:pPr algn="just">
              <a:lnSpc>
                <a:spcPct val="115000"/>
              </a:lnSpc>
              <a:spcAft>
                <a:spcPts val="1000"/>
              </a:spcAft>
            </a:pPr>
            <a:r>
              <a:rPr lang="en-IN" sz="2400" dirty="0">
                <a:solidFill>
                  <a:srgbClr val="FFC000"/>
                </a:solidFill>
                <a:effectLst/>
                <a:latin typeface="Times New Roman" panose="02020603050405020304" pitchFamily="18" charset="0"/>
                <a:ea typeface="Calibri" panose="020F0502020204030204" pitchFamily="34" charset="0"/>
                <a:cs typeface="Times New Roman" panose="02020603050405020304" pitchFamily="18" charset="0"/>
              </a:rPr>
              <a:t>The scope also includes identifying areas for improvement to mitigate the impact of existing problems. Stakeholders will play a crucial role in this process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63255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360812"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rmAutofit/>
          </a:bodyPr>
          <a:lstStyle/>
          <a:p>
            <a:pPr algn="ctr"/>
            <a:r>
              <a:rPr lang="en-IN" sz="1800" b="1" dirty="0">
                <a:effectLst/>
                <a:latin typeface="Times New Roman" panose="02020603050405020304" pitchFamily="18" charset="0"/>
                <a:ea typeface="Calibri" panose="020F0502020204030204" pitchFamily="34" charset="0"/>
              </a:rPr>
              <a:t> </a:t>
            </a:r>
            <a:endParaRPr lang="en-IN" sz="5400" b="1" dirty="0">
              <a:solidFill>
                <a:schemeClr val="accent5">
                  <a:lumMod val="20000"/>
                  <a:lumOff val="80000"/>
                </a:schemeClr>
              </a:solidFill>
            </a:endParaRPr>
          </a:p>
        </p:txBody>
      </p:sp>
      <p:sp>
        <p:nvSpPr>
          <p:cNvPr id="6" name="Content Placeholder 5">
            <a:extLst>
              <a:ext uri="{FF2B5EF4-FFF2-40B4-BE49-F238E27FC236}">
                <a16:creationId xmlns:a16="http://schemas.microsoft.com/office/drawing/2014/main" id="{83FA58E1-92E0-4B1D-BBE3-D28FA3C0BB97}"/>
              </a:ext>
            </a:extLst>
          </p:cNvPr>
          <p:cNvSpPr>
            <a:spLocks noGrp="1"/>
          </p:cNvSpPr>
          <p:nvPr>
            <p:ph idx="1"/>
          </p:nvPr>
        </p:nvSpPr>
        <p:spPr/>
        <p:txBody>
          <a:bodyPr/>
          <a:lstStyle/>
          <a:p>
            <a:pPr algn="just"/>
            <a:r>
              <a:rPr lang="en-IN" sz="2400" dirty="0">
                <a:solidFill>
                  <a:srgbClr val="FFC000"/>
                </a:solidFill>
                <a:effectLst/>
                <a:latin typeface="Times New Roman" panose="02020603050405020304" pitchFamily="18" charset="0"/>
                <a:ea typeface="Times New Roman" panose="02020603050405020304" pitchFamily="18" charset="0"/>
                <a:cs typeface="Times New Roman" panose="02020603050405020304" pitchFamily="18" charset="0"/>
              </a:rPr>
              <a:t>The analysis of a year's worth of sales data from our fictitious pizza place provides valuable insights into customer behaviour, order patterns, and revenue generation. </a:t>
            </a:r>
          </a:p>
          <a:p>
            <a:pPr algn="just"/>
            <a:r>
              <a:rPr lang="en-IN" sz="2400" dirty="0">
                <a:solidFill>
                  <a:srgbClr val="FFC000"/>
                </a:solidFill>
                <a:effectLst/>
                <a:latin typeface="Times New Roman" panose="02020603050405020304" pitchFamily="18" charset="0"/>
                <a:ea typeface="Times New Roman" panose="02020603050405020304" pitchFamily="18" charset="0"/>
                <a:cs typeface="Times New Roman" panose="02020603050405020304" pitchFamily="18" charset="0"/>
              </a:rPr>
              <a:t>This report aims to uncover key trends and opportunities for improvement in the business.</a:t>
            </a:r>
          </a:p>
          <a:p>
            <a:pPr algn="just"/>
            <a:r>
              <a:rPr lang="en-IN" sz="2400" dirty="0">
                <a:solidFill>
                  <a:srgbClr val="FFC000"/>
                </a:solidFill>
                <a:effectLst/>
                <a:latin typeface="Times New Roman" panose="02020603050405020304" pitchFamily="18" charset="0"/>
                <a:ea typeface="Times New Roman" panose="02020603050405020304" pitchFamily="18" charset="0"/>
                <a:cs typeface="Times New Roman" panose="02020603050405020304" pitchFamily="18" charset="0"/>
              </a:rPr>
              <a:t>The dataset includes details such as the date and time of each order, pizza type, size, quantity, price, and ingredients. </a:t>
            </a:r>
          </a:p>
          <a:p>
            <a:pPr algn="just"/>
            <a:r>
              <a:rPr lang="en-IN" sz="2400" dirty="0">
                <a:solidFill>
                  <a:srgbClr val="FFC000"/>
                </a:solidFill>
                <a:effectLst/>
                <a:latin typeface="Times New Roman" panose="02020603050405020304" pitchFamily="18" charset="0"/>
                <a:ea typeface="Times New Roman" panose="02020603050405020304" pitchFamily="18" charset="0"/>
                <a:cs typeface="Times New Roman" panose="02020603050405020304" pitchFamily="18" charset="0"/>
              </a:rPr>
              <a:t>The recommended analysis focuses on understanding daily customer counts, peak hours, average pizza quantity per order, bestselling pizzas, annual revenue, and identifying potential menu optimizations or promotional strategies.</a:t>
            </a:r>
          </a:p>
          <a:p>
            <a:endParaRPr lang="en-IN" dirty="0"/>
          </a:p>
        </p:txBody>
      </p:sp>
      <p:sp>
        <p:nvSpPr>
          <p:cNvPr id="8" name="TextBox 7">
            <a:extLst>
              <a:ext uri="{FF2B5EF4-FFF2-40B4-BE49-F238E27FC236}">
                <a16:creationId xmlns:a16="http://schemas.microsoft.com/office/drawing/2014/main" id="{613D7B57-A79D-451C-AE43-BB8CF239E425}"/>
              </a:ext>
            </a:extLst>
          </p:cNvPr>
          <p:cNvSpPr txBox="1"/>
          <p:nvPr/>
        </p:nvSpPr>
        <p:spPr>
          <a:xfrm>
            <a:off x="3042352" y="775256"/>
            <a:ext cx="6276108" cy="923330"/>
          </a:xfrm>
          <a:prstGeom prst="rect">
            <a:avLst/>
          </a:prstGeom>
          <a:noFill/>
        </p:spPr>
        <p:txBody>
          <a:bodyPr wrap="square">
            <a:spAutoFit/>
          </a:bodyPr>
          <a:lstStyle/>
          <a:p>
            <a:pPr algn="ctr"/>
            <a:r>
              <a:rPr lang="en-IN" sz="5400" b="1" dirty="0">
                <a:effectLst/>
                <a:latin typeface="Times New Roman" panose="02020603050405020304" pitchFamily="18" charset="0"/>
                <a:ea typeface="Calibri" panose="020F0502020204030204" pitchFamily="34" charset="0"/>
              </a:rPr>
              <a:t>Dataset Overview</a:t>
            </a:r>
            <a:endParaRPr lang="en-IN" sz="5400" dirty="0"/>
          </a:p>
        </p:txBody>
      </p:sp>
    </p:spTree>
    <p:extLst>
      <p:ext uri="{BB962C8B-B14F-4D97-AF65-F5344CB8AC3E}">
        <p14:creationId xmlns:p14="http://schemas.microsoft.com/office/powerpoint/2010/main" val="3601851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Autofit/>
          </a:bodyPr>
          <a:lstStyle/>
          <a:p>
            <a:pPr algn="ctr"/>
            <a:r>
              <a:rPr lang="en-IN" b="1" dirty="0">
                <a:effectLst/>
                <a:latin typeface="Times New Roman" panose="02020603050405020304" pitchFamily="18" charset="0"/>
                <a:ea typeface="Calibri" panose="020F0502020204030204" pitchFamily="34" charset="0"/>
              </a:rPr>
              <a:t>Daily Customer Counts and Peak Hours </a:t>
            </a:r>
            <a:endParaRPr lang="en-IN" b="1" dirty="0">
              <a:solidFill>
                <a:schemeClr val="accent5">
                  <a:lumMod val="20000"/>
                  <a:lumOff val="80000"/>
                </a:schemeClr>
              </a:solidFill>
            </a:endParaRPr>
          </a:p>
        </p:txBody>
      </p:sp>
      <p:sp>
        <p:nvSpPr>
          <p:cNvPr id="7" name="Text Placeholder 6">
            <a:extLst>
              <a:ext uri="{FF2B5EF4-FFF2-40B4-BE49-F238E27FC236}">
                <a16:creationId xmlns:a16="http://schemas.microsoft.com/office/drawing/2014/main" id="{F0103B41-4D70-4F8B-A286-AC63A97A9AE9}"/>
              </a:ext>
            </a:extLst>
          </p:cNvPr>
          <p:cNvSpPr>
            <a:spLocks noGrp="1"/>
          </p:cNvSpPr>
          <p:nvPr>
            <p:ph type="body" idx="1"/>
          </p:nvPr>
        </p:nvSpPr>
        <p:spPr>
          <a:xfrm>
            <a:off x="839788" y="1681163"/>
            <a:ext cx="5157787" cy="374650"/>
          </a:xfrm>
        </p:spPr>
        <p:txBody>
          <a:bodyPr>
            <a:normAutofit fontScale="92500" lnSpcReduction="10000"/>
          </a:bodyPr>
          <a:lstStyle/>
          <a:p>
            <a:pPr algn="ctr"/>
            <a:r>
              <a:rPr lang="en-US" dirty="0">
                <a:solidFill>
                  <a:srgbClr val="FFC000"/>
                </a:solidFill>
              </a:rPr>
              <a:t>Daily Orders</a:t>
            </a:r>
            <a:endParaRPr lang="en-IN" dirty="0">
              <a:solidFill>
                <a:srgbClr val="FFC000"/>
              </a:solidFill>
            </a:endParaRPr>
          </a:p>
        </p:txBody>
      </p:sp>
      <p:graphicFrame>
        <p:nvGraphicFramePr>
          <p:cNvPr id="6" name="Content Placeholder 5">
            <a:extLst>
              <a:ext uri="{FF2B5EF4-FFF2-40B4-BE49-F238E27FC236}">
                <a16:creationId xmlns:a16="http://schemas.microsoft.com/office/drawing/2014/main" id="{0B43B433-7699-4FD4-B27E-97C35ACEF95F}"/>
              </a:ext>
            </a:extLst>
          </p:cNvPr>
          <p:cNvGraphicFramePr>
            <a:graphicFrameLocks noGrp="1"/>
          </p:cNvGraphicFramePr>
          <p:nvPr>
            <p:ph sz="half" idx="2"/>
            <p:extLst>
              <p:ext uri="{D42A27DB-BD31-4B8C-83A1-F6EECF244321}">
                <p14:modId xmlns:p14="http://schemas.microsoft.com/office/powerpoint/2010/main" val="3712251116"/>
              </p:ext>
            </p:extLst>
          </p:nvPr>
        </p:nvGraphicFramePr>
        <p:xfrm>
          <a:off x="839788" y="2055813"/>
          <a:ext cx="5157787" cy="4133850"/>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7">
            <a:extLst>
              <a:ext uri="{FF2B5EF4-FFF2-40B4-BE49-F238E27FC236}">
                <a16:creationId xmlns:a16="http://schemas.microsoft.com/office/drawing/2014/main" id="{ECF63BD9-4B18-4233-A910-4642F6192499}"/>
              </a:ext>
            </a:extLst>
          </p:cNvPr>
          <p:cNvSpPr>
            <a:spLocks noGrp="1"/>
          </p:cNvSpPr>
          <p:nvPr>
            <p:ph type="body" sz="quarter" idx="3"/>
          </p:nvPr>
        </p:nvSpPr>
        <p:spPr>
          <a:xfrm>
            <a:off x="6172200" y="1681163"/>
            <a:ext cx="5183188" cy="374650"/>
          </a:xfrm>
        </p:spPr>
        <p:txBody>
          <a:bodyPr>
            <a:normAutofit fontScale="92500" lnSpcReduction="10000"/>
          </a:bodyPr>
          <a:lstStyle/>
          <a:p>
            <a:pPr algn="ctr"/>
            <a:r>
              <a:rPr lang="en-US" dirty="0">
                <a:solidFill>
                  <a:srgbClr val="FFC000"/>
                </a:solidFill>
              </a:rPr>
              <a:t>Peak Hours</a:t>
            </a:r>
            <a:endParaRPr lang="en-IN" dirty="0">
              <a:solidFill>
                <a:srgbClr val="FFC000"/>
              </a:solidFill>
            </a:endParaRPr>
          </a:p>
        </p:txBody>
      </p:sp>
      <p:graphicFrame>
        <p:nvGraphicFramePr>
          <p:cNvPr id="10" name="Content Placeholder 9">
            <a:extLst>
              <a:ext uri="{FF2B5EF4-FFF2-40B4-BE49-F238E27FC236}">
                <a16:creationId xmlns:a16="http://schemas.microsoft.com/office/drawing/2014/main" id="{2E03D8D3-89B0-485B-908D-8C6CF4E35FD8}"/>
              </a:ext>
            </a:extLst>
          </p:cNvPr>
          <p:cNvGraphicFramePr>
            <a:graphicFrameLocks noGrp="1"/>
          </p:cNvGraphicFramePr>
          <p:nvPr>
            <p:ph sz="quarter" idx="4"/>
            <p:extLst>
              <p:ext uri="{D42A27DB-BD31-4B8C-83A1-F6EECF244321}">
                <p14:modId xmlns:p14="http://schemas.microsoft.com/office/powerpoint/2010/main" val="4279239142"/>
              </p:ext>
            </p:extLst>
          </p:nvPr>
        </p:nvGraphicFramePr>
        <p:xfrm>
          <a:off x="6172199" y="2055813"/>
          <a:ext cx="5701145" cy="413385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50854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a:xfrm>
            <a:off x="470951" y="457200"/>
            <a:ext cx="3932237" cy="1600200"/>
          </a:xfrm>
        </p:spPr>
        <p:txBody>
          <a:bodyPr>
            <a:normAutofit/>
          </a:bodyPr>
          <a:lstStyle/>
          <a:p>
            <a:pPr algn="ctr"/>
            <a:r>
              <a:rPr lang="en-IN" b="1" dirty="0">
                <a:effectLst/>
                <a:latin typeface="Times New Roman" panose="02020603050405020304" pitchFamily="18" charset="0"/>
                <a:ea typeface="Calibri" panose="020F0502020204030204" pitchFamily="34" charset="0"/>
              </a:rPr>
              <a:t>Average Pizza Quantity per Order and Bestsellers </a:t>
            </a:r>
            <a:endParaRPr lang="en-IN" b="1" dirty="0">
              <a:solidFill>
                <a:schemeClr val="accent5">
                  <a:lumMod val="20000"/>
                  <a:lumOff val="80000"/>
                </a:schemeClr>
              </a:solidFill>
            </a:endParaRPr>
          </a:p>
        </p:txBody>
      </p:sp>
      <p:sp>
        <p:nvSpPr>
          <p:cNvPr id="6" name="Text Placeholder 5">
            <a:extLst>
              <a:ext uri="{FF2B5EF4-FFF2-40B4-BE49-F238E27FC236}">
                <a16:creationId xmlns:a16="http://schemas.microsoft.com/office/drawing/2014/main" id="{8C09966D-1B54-4E99-8EDE-3AEC76929B69}"/>
              </a:ext>
            </a:extLst>
          </p:cNvPr>
          <p:cNvSpPr>
            <a:spLocks noGrp="1"/>
          </p:cNvSpPr>
          <p:nvPr>
            <p:ph type="body" sz="half" idx="2"/>
          </p:nvPr>
        </p:nvSpPr>
        <p:spPr>
          <a:xfrm>
            <a:off x="470952" y="2514600"/>
            <a:ext cx="3932237" cy="3354387"/>
          </a:xfrm>
        </p:spPr>
        <p:txBody>
          <a:bodyPr>
            <a:normAutofit/>
          </a:bodyPr>
          <a:lstStyle/>
          <a:p>
            <a:pPr marL="285750" indent="-285750" algn="just">
              <a:buFont typeface="Wingdings" panose="05000000000000000000" pitchFamily="2" charset="2"/>
              <a:buChar char="v"/>
            </a:pPr>
            <a:r>
              <a:rPr lang="en-IN" sz="2000" b="1" dirty="0">
                <a:solidFill>
                  <a:srgbClr val="FFFF00"/>
                </a:solidFill>
                <a:latin typeface="Times New Roman" panose="02020603050405020304" pitchFamily="18" charset="0"/>
                <a:cs typeface="Times New Roman" panose="02020603050405020304" pitchFamily="18" charset="0"/>
              </a:rPr>
              <a:t>DAILY ORDERS</a:t>
            </a:r>
            <a:r>
              <a:rPr lang="en-IN" sz="2000" b="1" i="0" u="none" strike="noStrike" dirty="0">
                <a:solidFill>
                  <a:srgbClr val="FFFF00"/>
                </a:solidFill>
                <a:effectLst/>
                <a:latin typeface="Times New Roman" panose="02020603050405020304" pitchFamily="18" charset="0"/>
                <a:cs typeface="Times New Roman" panose="02020603050405020304" pitchFamily="18" charset="0"/>
              </a:rPr>
              <a:t>: AVERAGE</a:t>
            </a:r>
            <a:r>
              <a:rPr lang="en-IN" sz="2000" b="1" i="0" u="none" strike="noStrike" baseline="0" dirty="0">
                <a:solidFill>
                  <a:srgbClr val="FFFF00"/>
                </a:solidFill>
                <a:effectLst/>
                <a:latin typeface="Times New Roman" panose="02020603050405020304" pitchFamily="18" charset="0"/>
                <a:cs typeface="Times New Roman" panose="02020603050405020304" pitchFamily="18" charset="0"/>
              </a:rPr>
              <a:t> 135</a:t>
            </a:r>
            <a:endParaRPr lang="en-IN" sz="2000" b="1" dirty="0">
              <a:solidFill>
                <a:srgbClr val="FFFF00"/>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IN" sz="2000" b="1" dirty="0">
                <a:solidFill>
                  <a:srgbClr val="FFFF00"/>
                </a:solidFill>
                <a:latin typeface="Times New Roman" panose="02020603050405020304" pitchFamily="18" charset="0"/>
                <a:cs typeface="Times New Roman" panose="02020603050405020304" pitchFamily="18" charset="0"/>
              </a:rPr>
              <a:t>Orders per Person: </a:t>
            </a:r>
            <a:r>
              <a:rPr lang="en-IN" sz="2000" b="1" i="0" u="none" strike="noStrike" dirty="0">
                <a:solidFill>
                  <a:srgbClr val="FFFF00"/>
                </a:solidFill>
                <a:effectLst/>
                <a:latin typeface="Times New Roman" panose="02020603050405020304" pitchFamily="18" charset="0"/>
                <a:cs typeface="Times New Roman" panose="02020603050405020304" pitchFamily="18" charset="0"/>
              </a:rPr>
              <a:t>0-5 units</a:t>
            </a:r>
            <a:endParaRPr lang="en-IN" sz="2000" b="1" dirty="0">
              <a:solidFill>
                <a:srgbClr val="FFFF00"/>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IN" sz="2000" b="1" dirty="0">
                <a:solidFill>
                  <a:srgbClr val="FFFF00"/>
                </a:solidFill>
                <a:latin typeface="Times New Roman" panose="02020603050405020304" pitchFamily="18" charset="0"/>
                <a:cs typeface="Times New Roman" panose="02020603050405020304" pitchFamily="18" charset="0"/>
              </a:rPr>
              <a:t>Bestseller pizza is “The Thai Chicken Pizza”</a:t>
            </a:r>
          </a:p>
          <a:p>
            <a:pPr marL="285750" indent="-285750">
              <a:buFont typeface="Wingdings" panose="05000000000000000000" pitchFamily="2" charset="2"/>
              <a:buChar char="v"/>
            </a:pPr>
            <a:r>
              <a:rPr lang="en-IN" sz="2000" b="1" dirty="0">
                <a:solidFill>
                  <a:srgbClr val="FFFF00"/>
                </a:solidFill>
                <a:latin typeface="Times New Roman" panose="02020603050405020304" pitchFamily="18" charset="0"/>
                <a:cs typeface="Times New Roman" panose="02020603050405020304" pitchFamily="18" charset="0"/>
              </a:rPr>
              <a:t>Large size pizza’s are the most preferrable pizza in top 10 and all the pizza’s</a:t>
            </a:r>
          </a:p>
        </p:txBody>
      </p:sp>
      <p:graphicFrame>
        <p:nvGraphicFramePr>
          <p:cNvPr id="9" name="Picture Placeholder 8">
            <a:extLst>
              <a:ext uri="{FF2B5EF4-FFF2-40B4-BE49-F238E27FC236}">
                <a16:creationId xmlns:a16="http://schemas.microsoft.com/office/drawing/2014/main" id="{D7661209-0AF7-4301-814D-D717E9AA1DC5}"/>
              </a:ext>
            </a:extLst>
          </p:cNvPr>
          <p:cNvGraphicFramePr>
            <a:graphicFrameLocks noGrp="1"/>
          </p:cNvGraphicFramePr>
          <p:nvPr>
            <p:ph type="pic" idx="1"/>
            <p:extLst>
              <p:ext uri="{D42A27DB-BD31-4B8C-83A1-F6EECF244321}">
                <p14:modId xmlns:p14="http://schemas.microsoft.com/office/powerpoint/2010/main" val="3839227830"/>
              </p:ext>
            </p:extLst>
          </p:nvPr>
        </p:nvGraphicFramePr>
        <p:xfrm>
          <a:off x="4874141" y="987425"/>
          <a:ext cx="7139668" cy="487362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27849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a:xfrm>
            <a:off x="838200" y="365126"/>
            <a:ext cx="10515600" cy="992619"/>
          </a:xfrm>
        </p:spPr>
        <p:txBody>
          <a:bodyPr>
            <a:normAutofit/>
          </a:bodyPr>
          <a:lstStyle/>
          <a:p>
            <a:pPr algn="ctr"/>
            <a:r>
              <a:rPr lang="en-IN" b="1" dirty="0">
                <a:effectLst/>
                <a:latin typeface="Times New Roman" panose="02020603050405020304" pitchFamily="18" charset="0"/>
                <a:ea typeface="Calibri" panose="020F0502020204030204" pitchFamily="34" charset="0"/>
              </a:rPr>
              <a:t>Annual Revenue and Seasonality </a:t>
            </a:r>
            <a:endParaRPr lang="en-IN" b="1" dirty="0">
              <a:solidFill>
                <a:schemeClr val="accent5">
                  <a:lumMod val="20000"/>
                  <a:lumOff val="80000"/>
                </a:schemeClr>
              </a:solidFill>
            </a:endParaRPr>
          </a:p>
        </p:txBody>
      </p:sp>
      <p:graphicFrame>
        <p:nvGraphicFramePr>
          <p:cNvPr id="7" name="Content Placeholder 6">
            <a:extLst>
              <a:ext uri="{FF2B5EF4-FFF2-40B4-BE49-F238E27FC236}">
                <a16:creationId xmlns:a16="http://schemas.microsoft.com/office/drawing/2014/main" id="{CDF71D06-237C-4D75-AA72-573F953B77F7}"/>
              </a:ext>
            </a:extLst>
          </p:cNvPr>
          <p:cNvGraphicFramePr>
            <a:graphicFrameLocks noGrp="1"/>
          </p:cNvGraphicFramePr>
          <p:nvPr>
            <p:ph idx="1"/>
            <p:extLst>
              <p:ext uri="{D42A27DB-BD31-4B8C-83A1-F6EECF244321}">
                <p14:modId xmlns:p14="http://schemas.microsoft.com/office/powerpoint/2010/main" val="3769371023"/>
              </p:ext>
            </p:extLst>
          </p:nvPr>
        </p:nvGraphicFramePr>
        <p:xfrm>
          <a:off x="618978" y="1551710"/>
          <a:ext cx="10986868" cy="504603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566665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a:xfrm>
            <a:off x="839789" y="987425"/>
            <a:ext cx="3042894" cy="2439988"/>
          </a:xfrm>
        </p:spPr>
        <p:txBody>
          <a:bodyPr>
            <a:normAutofit/>
          </a:bodyPr>
          <a:lstStyle/>
          <a:p>
            <a:pPr algn="ctr"/>
            <a:endParaRPr lang="en-IN" sz="5400" b="1" dirty="0">
              <a:solidFill>
                <a:schemeClr val="accent5">
                  <a:lumMod val="20000"/>
                  <a:lumOff val="80000"/>
                </a:schemeClr>
              </a:solidFill>
            </a:endParaRPr>
          </a:p>
        </p:txBody>
      </p:sp>
      <p:sp>
        <p:nvSpPr>
          <p:cNvPr id="6" name="Text Placeholder 5">
            <a:extLst>
              <a:ext uri="{FF2B5EF4-FFF2-40B4-BE49-F238E27FC236}">
                <a16:creationId xmlns:a16="http://schemas.microsoft.com/office/drawing/2014/main" id="{8302129A-E578-42FA-BAE7-85D60B461E34}"/>
              </a:ext>
            </a:extLst>
          </p:cNvPr>
          <p:cNvSpPr>
            <a:spLocks noGrp="1"/>
          </p:cNvSpPr>
          <p:nvPr>
            <p:ph type="body" sz="half" idx="2"/>
          </p:nvPr>
        </p:nvSpPr>
        <p:spPr>
          <a:xfrm>
            <a:off x="839789" y="3429000"/>
            <a:ext cx="3042894" cy="2439988"/>
          </a:xfrm>
        </p:spPr>
        <p:txBody>
          <a:bodyPr/>
          <a:lstStyle/>
          <a:p>
            <a:endParaRPr lang="en-IN" dirty="0"/>
          </a:p>
        </p:txBody>
      </p:sp>
      <p:sp>
        <p:nvSpPr>
          <p:cNvPr id="8" name="TextBox 7">
            <a:extLst>
              <a:ext uri="{FF2B5EF4-FFF2-40B4-BE49-F238E27FC236}">
                <a16:creationId xmlns:a16="http://schemas.microsoft.com/office/drawing/2014/main" id="{0C423DE4-626B-4A14-8FBA-5C1BDD67D9C4}"/>
              </a:ext>
            </a:extLst>
          </p:cNvPr>
          <p:cNvSpPr txBox="1"/>
          <p:nvPr/>
        </p:nvSpPr>
        <p:spPr>
          <a:xfrm>
            <a:off x="5183187" y="209984"/>
            <a:ext cx="6192982" cy="1200329"/>
          </a:xfrm>
          <a:prstGeom prst="rect">
            <a:avLst/>
          </a:prstGeom>
          <a:noFill/>
        </p:spPr>
        <p:txBody>
          <a:bodyPr wrap="square">
            <a:spAutoFit/>
          </a:bodyPr>
          <a:lstStyle/>
          <a:p>
            <a:pPr algn="ctr"/>
            <a:r>
              <a:rPr lang="en-IN" sz="3600" b="1" dirty="0">
                <a:effectLst/>
                <a:latin typeface="Times New Roman" panose="02020603050405020304" pitchFamily="18" charset="0"/>
                <a:ea typeface="Calibri" panose="020F0502020204030204" pitchFamily="34" charset="0"/>
              </a:rPr>
              <a:t>Menu Optimization and Promotions</a:t>
            </a:r>
            <a:endParaRPr lang="en-IN" sz="3600" dirty="0"/>
          </a:p>
        </p:txBody>
      </p:sp>
      <p:graphicFrame>
        <p:nvGraphicFramePr>
          <p:cNvPr id="9" name="Picture Placeholder 8">
            <a:extLst>
              <a:ext uri="{FF2B5EF4-FFF2-40B4-BE49-F238E27FC236}">
                <a16:creationId xmlns:a16="http://schemas.microsoft.com/office/drawing/2014/main" id="{81BB46C6-B901-4A96-819B-EEDFFB4AFB35}"/>
              </a:ext>
            </a:extLst>
          </p:cNvPr>
          <p:cNvGraphicFramePr>
            <a:graphicFrameLocks noGrp="1"/>
          </p:cNvGraphicFramePr>
          <p:nvPr>
            <p:ph type="pic" idx="1"/>
            <p:extLst>
              <p:ext uri="{D42A27DB-BD31-4B8C-83A1-F6EECF244321}">
                <p14:modId xmlns:p14="http://schemas.microsoft.com/office/powerpoint/2010/main" val="3020707415"/>
              </p:ext>
            </p:extLst>
          </p:nvPr>
        </p:nvGraphicFramePr>
        <p:xfrm>
          <a:off x="4149970" y="1758950"/>
          <a:ext cx="7557844" cy="41021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5400B899-7BDF-4CEA-B9BD-3853902BD47E}"/>
              </a:ext>
            </a:extLst>
          </p:cNvPr>
          <p:cNvGraphicFramePr>
            <a:graphicFrameLocks/>
          </p:cNvGraphicFramePr>
          <p:nvPr>
            <p:extLst>
              <p:ext uri="{D42A27DB-BD31-4B8C-83A1-F6EECF244321}">
                <p14:modId xmlns:p14="http://schemas.microsoft.com/office/powerpoint/2010/main" val="3116222794"/>
              </p:ext>
            </p:extLst>
          </p:nvPr>
        </p:nvGraphicFramePr>
        <p:xfrm>
          <a:off x="839788" y="985837"/>
          <a:ext cx="3000692" cy="243998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2" name="Chart 11">
            <a:extLst>
              <a:ext uri="{FF2B5EF4-FFF2-40B4-BE49-F238E27FC236}">
                <a16:creationId xmlns:a16="http://schemas.microsoft.com/office/drawing/2014/main" id="{0525D2F7-0FE9-42DA-8807-173295A81E28}"/>
              </a:ext>
            </a:extLst>
          </p:cNvPr>
          <p:cNvGraphicFramePr>
            <a:graphicFrameLocks/>
          </p:cNvGraphicFramePr>
          <p:nvPr>
            <p:extLst>
              <p:ext uri="{D42A27DB-BD31-4B8C-83A1-F6EECF244321}">
                <p14:modId xmlns:p14="http://schemas.microsoft.com/office/powerpoint/2010/main" val="763598452"/>
              </p:ext>
            </p:extLst>
          </p:nvPr>
        </p:nvGraphicFramePr>
        <p:xfrm>
          <a:off x="839788" y="3425824"/>
          <a:ext cx="3000692" cy="2435226"/>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479798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3">
            <a:extLst>
              <a:ext uri="{BEBA8EAE-BF5A-486C-A8C5-ECC9F3942E4B}">
                <a14:imgProps xmlns:a14="http://schemas.microsoft.com/office/drawing/2010/main">
                  <a14:imgLayer r:embed="rId4">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rmAutofit/>
          </a:bodyPr>
          <a:lstStyle/>
          <a:p>
            <a:pPr algn="ctr"/>
            <a:r>
              <a:rPr lang="en-IN" sz="5400" b="1" dirty="0">
                <a:effectLst/>
                <a:latin typeface="Times New Roman" panose="02020603050405020304" pitchFamily="18" charset="0"/>
                <a:ea typeface="Calibri" panose="020F0502020204030204" pitchFamily="34" charset="0"/>
              </a:rPr>
              <a:t>Findings Summary</a:t>
            </a:r>
            <a:endParaRPr lang="en-IN" sz="5400" b="1" dirty="0">
              <a:solidFill>
                <a:schemeClr val="accent5">
                  <a:lumMod val="20000"/>
                  <a:lumOff val="80000"/>
                </a:schemeClr>
              </a:solidFill>
            </a:endParaRPr>
          </a:p>
        </p:txBody>
      </p:sp>
      <p:sp>
        <p:nvSpPr>
          <p:cNvPr id="5" name="Subtitle 4">
            <a:extLst>
              <a:ext uri="{FF2B5EF4-FFF2-40B4-BE49-F238E27FC236}">
                <a16:creationId xmlns:a16="http://schemas.microsoft.com/office/drawing/2014/main" id="{7DFD4F9E-6354-46BB-91B2-BF75EB15F82D}"/>
              </a:ext>
            </a:extLst>
          </p:cNvPr>
          <p:cNvSpPr>
            <a:spLocks noGrp="1"/>
          </p:cNvSpPr>
          <p:nvPr>
            <p:ph idx="1"/>
          </p:nvPr>
        </p:nvSpPr>
        <p:spPr/>
        <p:txBody>
          <a:bodyPr>
            <a:normAutofit fontScale="92500" lnSpcReduction="10000"/>
          </a:bodyPr>
          <a:lstStyle/>
          <a:p>
            <a:pPr algn="just"/>
            <a:r>
              <a:rPr lang="en-US" sz="2500" dirty="0">
                <a:solidFill>
                  <a:srgbClr val="FFC000"/>
                </a:solidFill>
                <a:latin typeface="Times New Roman" panose="02020603050405020304" pitchFamily="18" charset="0"/>
                <a:cs typeface="Times New Roman" panose="02020603050405020304" pitchFamily="18" charset="0"/>
              </a:rPr>
              <a:t>This dataset contain “Pizza Place Sales” data, which 1 year data (2015).</a:t>
            </a:r>
          </a:p>
          <a:p>
            <a:pPr algn="just"/>
            <a:r>
              <a:rPr lang="en-US" sz="2500" dirty="0">
                <a:solidFill>
                  <a:srgbClr val="FFC000"/>
                </a:solidFill>
                <a:latin typeface="Times New Roman" panose="02020603050405020304" pitchFamily="18" charset="0"/>
                <a:cs typeface="Times New Roman" panose="02020603050405020304" pitchFamily="18" charset="0"/>
              </a:rPr>
              <a:t>The dataset contain 48621 total entries of 21351 unique order id (customer id).</a:t>
            </a:r>
          </a:p>
          <a:p>
            <a:pPr algn="just"/>
            <a:r>
              <a:rPr lang="en-US" sz="2500" dirty="0">
                <a:solidFill>
                  <a:srgbClr val="FFC000"/>
                </a:solidFill>
                <a:latin typeface="Times New Roman" panose="02020603050405020304" pitchFamily="18" charset="0"/>
                <a:cs typeface="Times New Roman" panose="02020603050405020304" pitchFamily="18" charset="0"/>
              </a:rPr>
              <a:t>The total revenue of year is </a:t>
            </a:r>
            <a:r>
              <a:rPr lang="en-US" sz="2500" b="1" dirty="0">
                <a:solidFill>
                  <a:srgbClr val="FFC000"/>
                </a:solidFill>
                <a:latin typeface="Times New Roman" panose="02020603050405020304" pitchFamily="18" charset="0"/>
                <a:cs typeface="Times New Roman" panose="02020603050405020304" pitchFamily="18" charset="0"/>
              </a:rPr>
              <a:t>$801944.7 </a:t>
            </a:r>
            <a:r>
              <a:rPr lang="en-US" sz="2500" dirty="0">
                <a:solidFill>
                  <a:srgbClr val="FFC000"/>
                </a:solidFill>
                <a:latin typeface="Times New Roman" panose="02020603050405020304" pitchFamily="18" charset="0"/>
                <a:cs typeface="Times New Roman" panose="02020603050405020304" pitchFamily="18" charset="0"/>
              </a:rPr>
              <a:t>&amp;</a:t>
            </a:r>
            <a:r>
              <a:rPr lang="en-IN" sz="2500" dirty="0">
                <a:solidFill>
                  <a:srgbClr val="FFC000"/>
                </a:solidFill>
                <a:latin typeface="Times New Roman" panose="02020603050405020304" pitchFamily="18" charset="0"/>
                <a:cs typeface="Times New Roman" panose="02020603050405020304" pitchFamily="18" charset="0"/>
              </a:rPr>
              <a:t>  Daily ORDERS</a:t>
            </a:r>
            <a:r>
              <a:rPr lang="en-IN" sz="2500" i="0" u="none" strike="noStrike" dirty="0">
                <a:solidFill>
                  <a:srgbClr val="FFC000"/>
                </a:solidFill>
                <a:effectLst/>
                <a:latin typeface="Times New Roman" panose="02020603050405020304" pitchFamily="18" charset="0"/>
                <a:cs typeface="Times New Roman" panose="02020603050405020304" pitchFamily="18" charset="0"/>
              </a:rPr>
              <a:t>:AVERAGE</a:t>
            </a:r>
            <a:r>
              <a:rPr lang="en-IN" sz="2500" i="0" u="none" strike="noStrike" baseline="0" dirty="0">
                <a:solidFill>
                  <a:srgbClr val="FFC000"/>
                </a:solidFill>
                <a:effectLst/>
                <a:latin typeface="Times New Roman" panose="02020603050405020304" pitchFamily="18" charset="0"/>
                <a:cs typeface="Times New Roman" panose="02020603050405020304" pitchFamily="18" charset="0"/>
              </a:rPr>
              <a:t> </a:t>
            </a:r>
            <a:r>
              <a:rPr lang="en-IN" sz="2500" b="1" i="0" u="none" strike="noStrike" baseline="0" dirty="0">
                <a:solidFill>
                  <a:srgbClr val="FFC000"/>
                </a:solidFill>
                <a:effectLst/>
                <a:latin typeface="Times New Roman" panose="02020603050405020304" pitchFamily="18" charset="0"/>
                <a:cs typeface="Times New Roman" panose="02020603050405020304" pitchFamily="18" charset="0"/>
              </a:rPr>
              <a:t>135.</a:t>
            </a:r>
          </a:p>
          <a:p>
            <a:pPr algn="just"/>
            <a:r>
              <a:rPr lang="en-IN" sz="2500" dirty="0">
                <a:solidFill>
                  <a:srgbClr val="FFC000"/>
                </a:solidFill>
                <a:latin typeface="Times New Roman" panose="02020603050405020304" pitchFamily="18" charset="0"/>
                <a:cs typeface="Times New Roman" panose="02020603050405020304" pitchFamily="18" charset="0"/>
              </a:rPr>
              <a:t>Customer rush hours are 12:00pm-18:00pm , average one person order 5 units of pizza</a:t>
            </a:r>
            <a:r>
              <a:rPr lang="en-IN" sz="2500" b="1" dirty="0">
                <a:solidFill>
                  <a:srgbClr val="FFC000"/>
                </a:solidFill>
                <a:latin typeface="Times New Roman" panose="02020603050405020304" pitchFamily="18" charset="0"/>
                <a:cs typeface="Times New Roman" panose="02020603050405020304" pitchFamily="18" charset="0"/>
              </a:rPr>
              <a:t>.</a:t>
            </a:r>
          </a:p>
          <a:p>
            <a:pPr algn="just"/>
            <a:r>
              <a:rPr lang="en-IN" sz="2500" dirty="0">
                <a:solidFill>
                  <a:srgbClr val="FFC000"/>
                </a:solidFill>
                <a:latin typeface="Times New Roman" panose="02020603050405020304" pitchFamily="18" charset="0"/>
                <a:cs typeface="Times New Roman" panose="02020603050405020304" pitchFamily="18" charset="0"/>
              </a:rPr>
              <a:t>39% orders are mostly large size pizza &amp;48% total of revenue came from large size pizza</a:t>
            </a:r>
            <a:r>
              <a:rPr lang="en-IN" sz="2500" b="1" dirty="0">
                <a:solidFill>
                  <a:srgbClr val="FFC000"/>
                </a:solidFill>
                <a:latin typeface="Times New Roman" panose="02020603050405020304" pitchFamily="18" charset="0"/>
                <a:cs typeface="Times New Roman" panose="02020603050405020304" pitchFamily="18" charset="0"/>
              </a:rPr>
              <a:t>.</a:t>
            </a:r>
          </a:p>
          <a:p>
            <a:pPr algn="just"/>
            <a:r>
              <a:rPr lang="en-IN" sz="2500" dirty="0">
                <a:solidFill>
                  <a:srgbClr val="FFC000"/>
                </a:solidFill>
                <a:latin typeface="Times New Roman" panose="02020603050405020304" pitchFamily="18" charset="0"/>
                <a:cs typeface="Times New Roman" panose="02020603050405020304" pitchFamily="18" charset="0"/>
              </a:rPr>
              <a:t>In July($71000) month is most revenue booster month &amp; March to August, these month having $67000+ revenue collected</a:t>
            </a:r>
            <a:r>
              <a:rPr lang="en-IN" sz="2500" b="1" dirty="0">
                <a:solidFill>
                  <a:srgbClr val="FFC000"/>
                </a:solidFill>
                <a:latin typeface="Times New Roman" panose="02020603050405020304" pitchFamily="18" charset="0"/>
                <a:cs typeface="Times New Roman" panose="02020603050405020304" pitchFamily="18" charset="0"/>
              </a:rPr>
              <a:t>.</a:t>
            </a:r>
          </a:p>
          <a:p>
            <a:pPr algn="just"/>
            <a:r>
              <a:rPr lang="en-IN" sz="2500" dirty="0">
                <a:solidFill>
                  <a:srgbClr val="FFC000"/>
                </a:solidFill>
                <a:latin typeface="Times New Roman" panose="02020603050405020304" pitchFamily="18" charset="0"/>
                <a:cs typeface="Times New Roman" panose="02020603050405020304" pitchFamily="18" charset="0"/>
              </a:rPr>
              <a:t>The Thai Chicken Pizza is best performer in terms of orders &amp; sales.</a:t>
            </a:r>
          </a:p>
          <a:p>
            <a:pPr algn="just"/>
            <a:r>
              <a:rPr lang="en-IN" sz="2500" dirty="0">
                <a:solidFill>
                  <a:srgbClr val="FFC000"/>
                </a:solidFill>
                <a:latin typeface="Times New Roman" panose="02020603050405020304" pitchFamily="18" charset="0"/>
                <a:cs typeface="Times New Roman" panose="02020603050405020304" pitchFamily="18" charset="0"/>
              </a:rPr>
              <a:t>Above Large size pizza category are under performing ,so we need to give a discount on above large size or delist this category</a:t>
            </a:r>
            <a:r>
              <a:rPr lang="en-IN" sz="2500" b="1" dirty="0">
                <a:solidFill>
                  <a:srgbClr val="FFC000"/>
                </a:solidFill>
                <a:latin typeface="Times New Roman" panose="02020603050405020304" pitchFamily="18" charset="0"/>
                <a:cs typeface="Times New Roman" panose="02020603050405020304" pitchFamily="18" charset="0"/>
              </a:rPr>
              <a:t>.</a:t>
            </a:r>
          </a:p>
          <a:p>
            <a:pPr algn="just"/>
            <a:endParaRPr lang="en-IN" sz="2400" b="1" dirty="0">
              <a:solidFill>
                <a:srgbClr val="FFC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9694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3" name="Picture 2" descr="dataset-cover">
            <a:extLst>
              <a:ext uri="{FF2B5EF4-FFF2-40B4-BE49-F238E27FC236}">
                <a16:creationId xmlns:a16="http://schemas.microsoft.com/office/drawing/2014/main" id="{D275BA09-8C09-416A-8979-C401B87587E7}"/>
              </a:ext>
            </a:extLst>
          </p:cNvPr>
          <p:cNvPicPr>
            <a:picLocks noGrp="1" noChangeAspect="1"/>
          </p:cNvPicPr>
          <p:nvPr isPhoto="1"/>
        </p:nvPicPr>
        <p:blipFill>
          <a:blip r:embed="rId2">
            <a:extLst>
              <a:ext uri="{BEBA8EAE-BF5A-486C-A8C5-ECC9F3942E4B}">
                <a14:imgProps xmlns:a14="http://schemas.microsoft.com/office/drawing/2010/main">
                  <a14:imgLayer r:embed="rId3">
                    <a14:imgEffect>
                      <a14:sharpenSoften amount="-48000"/>
                    </a14:imgEffect>
                    <a14:imgEffect>
                      <a14:brightnessContrast bright="-39000" contrast="9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3">
            <a:extLst>
              <a:ext uri="{FF2B5EF4-FFF2-40B4-BE49-F238E27FC236}">
                <a16:creationId xmlns:a16="http://schemas.microsoft.com/office/drawing/2014/main" id="{6733BA5A-2DCE-4C36-85C3-5CFC5F235B0C}"/>
              </a:ext>
            </a:extLst>
          </p:cNvPr>
          <p:cNvSpPr>
            <a:spLocks noGrp="1"/>
          </p:cNvSpPr>
          <p:nvPr>
            <p:ph type="title"/>
          </p:nvPr>
        </p:nvSpPr>
        <p:spPr/>
        <p:txBody>
          <a:bodyPr>
            <a:normAutofit/>
          </a:bodyPr>
          <a:lstStyle/>
          <a:p>
            <a:pPr algn="ctr"/>
            <a:r>
              <a:rPr lang="en-IN" sz="5400" b="1" dirty="0">
                <a:effectLst/>
                <a:latin typeface="Times New Roman" panose="02020603050405020304" pitchFamily="18" charset="0"/>
                <a:ea typeface="Calibri" panose="020F0502020204030204" pitchFamily="34" charset="0"/>
              </a:rPr>
              <a:t>Recommendations</a:t>
            </a:r>
            <a:endParaRPr lang="en-IN" sz="5400" b="1" dirty="0">
              <a:solidFill>
                <a:schemeClr val="accent5">
                  <a:lumMod val="20000"/>
                  <a:lumOff val="80000"/>
                </a:schemeClr>
              </a:solidFill>
            </a:endParaRPr>
          </a:p>
        </p:txBody>
      </p:sp>
      <p:sp>
        <p:nvSpPr>
          <p:cNvPr id="7" name="Content Placeholder 6">
            <a:extLst>
              <a:ext uri="{FF2B5EF4-FFF2-40B4-BE49-F238E27FC236}">
                <a16:creationId xmlns:a16="http://schemas.microsoft.com/office/drawing/2014/main" id="{373CAFB7-5160-415C-A839-DCE7B14D9B96}"/>
              </a:ext>
            </a:extLst>
          </p:cNvPr>
          <p:cNvSpPr>
            <a:spLocks noGrp="1"/>
          </p:cNvSpPr>
          <p:nvPr>
            <p:ph idx="1"/>
          </p:nvPr>
        </p:nvSpPr>
        <p:spPr/>
        <p:txBody>
          <a:bodyPr>
            <a:noAutofit/>
          </a:bodyPr>
          <a:lstStyle/>
          <a:p>
            <a:pPr marL="0" indent="0" algn="just">
              <a:lnSpc>
                <a:spcPct val="120000"/>
              </a:lnSpc>
              <a:spcAft>
                <a:spcPts val="1000"/>
              </a:spcAft>
              <a:buNone/>
            </a:pP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1</a:t>
            </a:r>
            <a:r>
              <a:rPr lang="en-IN" sz="2000" b="1"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 Staffing and Operations:- </a:t>
            </a: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Adjust staffing levels based on peak hours to enhance customer service. Streamline operations during slower periods to optimize resources.</a:t>
            </a:r>
          </a:p>
          <a:p>
            <a:pPr marL="0" indent="0" algn="just">
              <a:lnSpc>
                <a:spcPct val="120000"/>
              </a:lnSpc>
              <a:spcAft>
                <a:spcPts val="1000"/>
              </a:spcAft>
              <a:buNone/>
            </a:pPr>
            <a:r>
              <a:rPr lang="en-IN" sz="2000" b="1"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2. Marketing and Promotions:</a:t>
            </a: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 Develop targeted marketing campaigns during peak hours or on specific days. Highlight bestselling pizzas in promotional materials to attract more customers.</a:t>
            </a:r>
          </a:p>
          <a:p>
            <a:pPr marL="0" indent="0" algn="just">
              <a:lnSpc>
                <a:spcPct val="120000"/>
              </a:lnSpc>
              <a:spcAft>
                <a:spcPts val="1000"/>
              </a:spcAft>
              <a:buNone/>
            </a:pPr>
            <a:r>
              <a:rPr lang="en-IN" sz="2000" b="1"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3. Menu Revitalization:</a:t>
            </a: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 Consider removing or reimagining underperforming pizzas. Introduce new pizzas or variations based on customer preferences.</a:t>
            </a:r>
          </a:p>
          <a:p>
            <a:pPr marL="0" indent="0" algn="just">
              <a:lnSpc>
                <a:spcPct val="120000"/>
              </a:lnSpc>
              <a:spcAft>
                <a:spcPts val="1000"/>
              </a:spcAft>
              <a:buNone/>
            </a:pPr>
            <a:r>
              <a:rPr lang="en-IN" sz="2000" b="1"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4. Seasonal Promotions:</a:t>
            </a:r>
            <a:r>
              <a:rPr lang="en-IN" sz="20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rPr>
              <a:t>- </a:t>
            </a:r>
            <a:r>
              <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Plan seasonal promotions to capitalize on identified peak periods. Offer discounts or special deals during slower seasons to boost sales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0" indent="0" algn="just">
              <a:lnSpc>
                <a:spcPct val="120000"/>
              </a:lnSpc>
              <a:spcAft>
                <a:spcPts val="1000"/>
              </a:spcAft>
              <a:buNone/>
            </a:pPr>
            <a:r>
              <a:rPr lang="en-IN" sz="2000" b="1"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rPr>
              <a:t>5</a:t>
            </a:r>
            <a:r>
              <a:rPr lang="en-IN" sz="2000" dirty="0">
                <a:solidFill>
                  <a:srgbClr val="FFFF00"/>
                </a:solidFill>
                <a:latin typeface="Times New Roman" panose="02020603050405020304" pitchFamily="18" charset="0"/>
                <a:ea typeface="Times New Roman" panose="02020603050405020304" pitchFamily="18" charset="0"/>
                <a:cs typeface="Times New Roman" panose="02020603050405020304" pitchFamily="18" charset="0"/>
              </a:rPr>
              <a:t>. Education &amp; training of the staff members for customer handling and well communication.</a:t>
            </a:r>
            <a:endParaRPr lang="en-IN" sz="2000" dirty="0">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37811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327</TotalTime>
  <Words>1081</Words>
  <Application>Microsoft Office PowerPoint</Application>
  <PresentationFormat>Widescreen</PresentationFormat>
  <Paragraphs>145</Paragraphs>
  <Slides>16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Times New Roman</vt:lpstr>
      <vt:lpstr>Wingdings</vt:lpstr>
      <vt:lpstr>Office Theme</vt:lpstr>
      <vt:lpstr>"Pizza Place Sales Analysis"</vt:lpstr>
      <vt:lpstr> Introduction</vt:lpstr>
      <vt:lpstr> </vt:lpstr>
      <vt:lpstr>Daily Customer Counts and Peak Hours </vt:lpstr>
      <vt:lpstr>Average Pizza Quantity per Order and Bestsellers </vt:lpstr>
      <vt:lpstr>Annual Revenue and Seasonality </vt:lpstr>
      <vt:lpstr>PowerPoint Presentation</vt:lpstr>
      <vt:lpstr>Findings Summary</vt:lpstr>
      <vt:lpstr>Recommendations</vt:lpstr>
      <vt:lpstr>Operational Improvements</vt:lpstr>
      <vt:lpstr>Marketing Strategies</vt:lpstr>
      <vt:lpstr>Menu Revitalization</vt:lpstr>
      <vt:lpstr>Seasonal Promotions</vt:lpstr>
      <vt:lpstr>Conclusion</vt:lpstr>
      <vt:lpstr>Q&amp;A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Place Sales Analysis"</dc:title>
  <dc:creator>Kshitij khandare</dc:creator>
  <cp:lastModifiedBy>Kshitij khandare</cp:lastModifiedBy>
  <cp:revision>13</cp:revision>
  <dcterms:created xsi:type="dcterms:W3CDTF">2023-12-23T16:08:37Z</dcterms:created>
  <dcterms:modified xsi:type="dcterms:W3CDTF">2023-12-24T06:16:06Z</dcterms:modified>
</cp:coreProperties>
</file>

<file path=docProps/thumbnail.jpeg>
</file>